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  <p:sldMasterId id="2147483775" r:id="rId2"/>
  </p:sldMasterIdLst>
  <p:notesMasterIdLst>
    <p:notesMasterId r:id="rId16"/>
  </p:notesMasterIdLst>
  <p:sldIdLst>
    <p:sldId id="256" r:id="rId3"/>
    <p:sldId id="257" r:id="rId4"/>
    <p:sldId id="3740" r:id="rId5"/>
    <p:sldId id="3745" r:id="rId6"/>
    <p:sldId id="3744" r:id="rId7"/>
    <p:sldId id="3737" r:id="rId8"/>
    <p:sldId id="3656" r:id="rId9"/>
    <p:sldId id="278" r:id="rId10"/>
    <p:sldId id="3738" r:id="rId11"/>
    <p:sldId id="281" r:id="rId12"/>
    <p:sldId id="3739" r:id="rId13"/>
    <p:sldId id="3741" r:id="rId14"/>
    <p:sldId id="36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D9C002C-D773-E4D2-A107-1EAD9B363C39}" name="Iryna Sushko" initials="IS" userId="S::iryna.sushko@eleks.com::89056467-873f-4b5a-b074-e46cf5427433" providerId="AD"/>
  <p188:author id="{532795D7-73F7-3403-B483-3114F966ADD8}" name="Margeaux dos Santos" initials="Md" userId="S::mds@cluedin.com::f4021ffd-9672-40ec-aeca-4c8f844c280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70C0"/>
    <a:srgbClr val="ACB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9DAEC5-BAB8-D54B-D7D6-D9CBBF50D6FD}" v="89" dt="2025-09-23T06:50:26.677"/>
    <p1510:client id="{82FBC624-06CE-4343-BB8B-3D467A9EA0AB}" v="31" dt="2025-09-23T09:46:06.684"/>
    <p1510:client id="{ABE4DF4C-6C2F-8BC9-353D-B45AACC53BD4}" v="24" dt="2025-09-22T15:42:39.2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8/10/relationships/authors" Target="authors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ryna Sushko" userId="S::iryna.sushko_eleks.com#ext#@cluedin.onmicrosoft.com::e39c89c6-a1ae-4c25-83de-591d7fb07d8b" providerId="AD" clId="Web-{ABE4DF4C-6C2F-8BC9-353D-B45AACC53BD4}"/>
    <pc:docChg chg="modSld">
      <pc:chgData name="Iryna Sushko" userId="S::iryna.sushko_eleks.com#ext#@cluedin.onmicrosoft.com::e39c89c6-a1ae-4c25-83de-591d7fb07d8b" providerId="AD" clId="Web-{ABE4DF4C-6C2F-8BC9-353D-B45AACC53BD4}" dt="2025-09-22T15:42:30.433" v="19"/>
      <pc:docMkLst>
        <pc:docMk/>
      </pc:docMkLst>
      <pc:sldChg chg="modSp">
        <pc:chgData name="Iryna Sushko" userId="S::iryna.sushko_eleks.com#ext#@cluedin.onmicrosoft.com::e39c89c6-a1ae-4c25-83de-591d7fb07d8b" providerId="AD" clId="Web-{ABE4DF4C-6C2F-8BC9-353D-B45AACC53BD4}" dt="2025-09-22T15:42:30.433" v="19"/>
        <pc:sldMkLst>
          <pc:docMk/>
          <pc:sldMk cId="1742796453" sldId="281"/>
        </pc:sldMkLst>
        <pc:graphicFrameChg chg="mod modGraphic">
          <ac:chgData name="Iryna Sushko" userId="S::iryna.sushko_eleks.com#ext#@cluedin.onmicrosoft.com::e39c89c6-a1ae-4c25-83de-591d7fb07d8b" providerId="AD" clId="Web-{ABE4DF4C-6C2F-8BC9-353D-B45AACC53BD4}" dt="2025-09-22T15:42:30.433" v="19"/>
          <ac:graphicFrameMkLst>
            <pc:docMk/>
            <pc:sldMk cId="1742796453" sldId="281"/>
            <ac:graphicFrameMk id="3" creationId="{3B408E02-B14F-E0CD-48E5-CCC1E546057D}"/>
          </ac:graphicFrameMkLst>
        </pc:graphicFrameChg>
      </pc:sldChg>
    </pc:docChg>
  </pc:docChgLst>
  <pc:docChgLst>
    <pc:chgData name="Iryna Sushko" userId="89056467-873f-4b5a-b074-e46cf5427433" providerId="ADAL" clId="{737BEDB9-F1D5-43B5-8625-EF7D51D7A709}"/>
    <pc:docChg chg="undo custSel modSld">
      <pc:chgData name="Iryna Sushko" userId="89056467-873f-4b5a-b074-e46cf5427433" providerId="ADAL" clId="{737BEDB9-F1D5-43B5-8625-EF7D51D7A709}" dt="2025-09-23T09:46:06.684" v="33" actId="20577"/>
      <pc:docMkLst>
        <pc:docMk/>
      </pc:docMkLst>
      <pc:sldChg chg="modSp mod modNotesTx">
        <pc:chgData name="Iryna Sushko" userId="89056467-873f-4b5a-b074-e46cf5427433" providerId="ADAL" clId="{737BEDB9-F1D5-43B5-8625-EF7D51D7A709}" dt="2025-09-23T09:45:47.508" v="31" actId="20577"/>
        <pc:sldMkLst>
          <pc:docMk/>
          <pc:sldMk cId="1742796453" sldId="281"/>
        </pc:sldMkLst>
        <pc:graphicFrameChg chg="mod modGraphic">
          <ac:chgData name="Iryna Sushko" userId="89056467-873f-4b5a-b074-e46cf5427433" providerId="ADAL" clId="{737BEDB9-F1D5-43B5-8625-EF7D51D7A709}" dt="2025-09-23T09:45:32.461" v="30" actId="20577"/>
          <ac:graphicFrameMkLst>
            <pc:docMk/>
            <pc:sldMk cId="1742796453" sldId="281"/>
            <ac:graphicFrameMk id="3" creationId="{3B408E02-B14F-E0CD-48E5-CCC1E546057D}"/>
          </ac:graphicFrameMkLst>
        </pc:graphicFrameChg>
      </pc:sldChg>
      <pc:sldChg chg="modNotesTx">
        <pc:chgData name="Iryna Sushko" userId="89056467-873f-4b5a-b074-e46cf5427433" providerId="ADAL" clId="{737BEDB9-F1D5-43B5-8625-EF7D51D7A709}" dt="2025-09-23T09:45:56.148" v="32" actId="20577"/>
        <pc:sldMkLst>
          <pc:docMk/>
          <pc:sldMk cId="513842360" sldId="3656"/>
        </pc:sldMkLst>
      </pc:sldChg>
      <pc:sldChg chg="modNotesTx">
        <pc:chgData name="Iryna Sushko" userId="89056467-873f-4b5a-b074-e46cf5427433" providerId="ADAL" clId="{737BEDB9-F1D5-43B5-8625-EF7D51D7A709}" dt="2025-09-23T09:46:06.684" v="33" actId="20577"/>
        <pc:sldMkLst>
          <pc:docMk/>
          <pc:sldMk cId="1544154555" sldId="3666"/>
        </pc:sldMkLst>
      </pc:sldChg>
    </pc:docChg>
  </pc:docChgLst>
  <pc:docChgLst>
    <pc:chgData name="Simona Girončikienė" userId="S::sig@cluedin.com::3d6fb704-6a66-4091-ae25-e5ddbe4245e5" providerId="AD" clId="Web-{399DAEC5-BAB8-D54B-D7D6-D9CBBF50D6FD}"/>
    <pc:docChg chg="modSld">
      <pc:chgData name="Simona Girončikienė" userId="S::sig@cluedin.com::3d6fb704-6a66-4091-ae25-e5ddbe4245e5" providerId="AD" clId="Web-{399DAEC5-BAB8-D54B-D7D6-D9CBBF50D6FD}" dt="2025-09-23T06:50:26.677" v="80"/>
      <pc:docMkLst>
        <pc:docMk/>
      </pc:docMkLst>
      <pc:sldChg chg="addSp modSp">
        <pc:chgData name="Simona Girončikienė" userId="S::sig@cluedin.com::3d6fb704-6a66-4091-ae25-e5ddbe4245e5" providerId="AD" clId="Web-{399DAEC5-BAB8-D54B-D7D6-D9CBBF50D6FD}" dt="2025-09-23T06:46:39.154" v="13" actId="1076"/>
        <pc:sldMkLst>
          <pc:docMk/>
          <pc:sldMk cId="3037976708" sldId="257"/>
        </pc:sldMkLst>
        <pc:spChg chg="add mod">
          <ac:chgData name="Simona Girončikienė" userId="S::sig@cluedin.com::3d6fb704-6a66-4091-ae25-e5ddbe4245e5" providerId="AD" clId="Web-{399DAEC5-BAB8-D54B-D7D6-D9CBBF50D6FD}" dt="2025-09-23T06:46:24.966" v="8" actId="1076"/>
          <ac:spMkLst>
            <pc:docMk/>
            <pc:sldMk cId="3037976708" sldId="257"/>
            <ac:spMk id="2" creationId="{54857F3D-3A2E-EB1E-1066-ACF50B660CD0}"/>
          </ac:spMkLst>
        </pc:spChg>
        <pc:spChg chg="add mod">
          <ac:chgData name="Simona Girončikienė" userId="S::sig@cluedin.com::3d6fb704-6a66-4091-ae25-e5ddbe4245e5" providerId="AD" clId="Web-{399DAEC5-BAB8-D54B-D7D6-D9CBBF50D6FD}" dt="2025-09-23T06:46:33.935" v="11" actId="14100"/>
          <ac:spMkLst>
            <pc:docMk/>
            <pc:sldMk cId="3037976708" sldId="257"/>
            <ac:spMk id="3" creationId="{166778D0-680B-05B4-1EA5-0F25303B2303}"/>
          </ac:spMkLst>
        </pc:spChg>
        <pc:spChg chg="add mod">
          <ac:chgData name="Simona Girončikienė" userId="S::sig@cluedin.com::3d6fb704-6a66-4091-ae25-e5ddbe4245e5" providerId="AD" clId="Web-{399DAEC5-BAB8-D54B-D7D6-D9CBBF50D6FD}" dt="2025-09-23T06:46:39.154" v="13" actId="1076"/>
          <ac:spMkLst>
            <pc:docMk/>
            <pc:sldMk cId="3037976708" sldId="257"/>
            <ac:spMk id="4" creationId="{A5D60EA7-8B6A-106C-D33E-54DDA6558738}"/>
          </ac:spMkLst>
        </pc:spChg>
      </pc:sldChg>
      <pc:sldChg chg="modSp">
        <pc:chgData name="Simona Girončikienė" userId="S::sig@cluedin.com::3d6fb704-6a66-4091-ae25-e5ddbe4245e5" providerId="AD" clId="Web-{399DAEC5-BAB8-D54B-D7D6-D9CBBF50D6FD}" dt="2025-09-23T06:50:26.677" v="80"/>
        <pc:sldMkLst>
          <pc:docMk/>
          <pc:sldMk cId="1742796453" sldId="281"/>
        </pc:sldMkLst>
        <pc:graphicFrameChg chg="mod modGraphic">
          <ac:chgData name="Simona Girončikienė" userId="S::sig@cluedin.com::3d6fb704-6a66-4091-ae25-e5ddbe4245e5" providerId="AD" clId="Web-{399DAEC5-BAB8-D54B-D7D6-D9CBBF50D6FD}" dt="2025-09-23T06:50:26.677" v="80"/>
          <ac:graphicFrameMkLst>
            <pc:docMk/>
            <pc:sldMk cId="1742796453" sldId="281"/>
            <ac:graphicFrameMk id="3" creationId="{3B408E02-B14F-E0CD-48E5-CCC1E546057D}"/>
          </ac:graphicFrameMkLst>
        </pc:graphicFrame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jpe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svg>
</file>

<file path=ppt/media/image26.jpeg>
</file>

<file path=ppt/media/image27.png>
</file>

<file path=ppt/media/image28.sv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D78447-3AC3-458A-A3B0-AFC48D9F0009}" type="datetimeFigureOut">
              <a:rPr lang="en-GB" smtClean="0"/>
              <a:t>06/10/2025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B530DA-85F2-4A2F-9AE7-D3162FDC78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866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1E1362-0C3E-D143-921B-DB90326FF4D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8118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530DA-85F2-4A2F-9AE7-D3162FDC7889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7455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530DA-85F2-4A2F-9AE7-D3162FDC7889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681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1E1362-0C3E-D143-921B-DB90326FF4D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9213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6846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8748" y="2694746"/>
            <a:ext cx="5753652" cy="157245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45731614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4378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516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30612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04600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13857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366140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6325096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/>
        </p:nvSpPr>
        <p:spPr>
          <a:xfrm>
            <a:off x="8988782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366140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6325096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/>
        </p:nvSpPr>
        <p:spPr>
          <a:xfrm>
            <a:off x="8988782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64748696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4558770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/>
        </p:nvSpPr>
        <p:spPr>
          <a:xfrm>
            <a:off x="811981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4558770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/>
        </p:nvSpPr>
        <p:spPr>
          <a:xfrm>
            <a:off x="811981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004076858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/>
        </p:nvSpPr>
        <p:spPr>
          <a:xfrm>
            <a:off x="6410288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/>
        </p:nvSpPr>
        <p:spPr>
          <a:xfrm>
            <a:off x="6410288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286147893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50050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13737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98310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50050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13737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310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42957434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41731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41731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14138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14138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980368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8967779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8928" y="1798485"/>
            <a:ext cx="471017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8929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002426144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6B13A9-D6F2-A4EC-5249-4EBDDE615453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F2F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16">
            <a:extLst>
              <a:ext uri="{FF2B5EF4-FFF2-40B4-BE49-F238E27FC236}">
                <a16:creationId xmlns:a16="http://schemas.microsoft.com/office/drawing/2014/main" id="{F50F15AD-973F-379F-38DE-CD0C141D20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406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10515600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381702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/>
        </p:nvSpPr>
        <p:spPr>
          <a:xfrm>
            <a:off x="0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260511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/>
        </p:nvSpPr>
        <p:spPr>
          <a:xfrm>
            <a:off x="8499231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208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08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44338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/>
        </p:nvSpPr>
        <p:spPr>
          <a:xfrm>
            <a:off x="-771" y="0"/>
            <a:ext cx="3692770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01096821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4968922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23378" y="1551842"/>
            <a:ext cx="5130421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4261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817821" y="2823706"/>
            <a:ext cx="10556358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6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Thank you</a:t>
            </a:r>
            <a:r>
              <a:rPr lang="en-US" sz="3600" spc="-150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 for</a:t>
            </a:r>
          </a:p>
          <a:p>
            <a:pPr marL="0" marR="0" lvl="0" indent="0" algn="ctr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sz="3600" spc="-150">
                <a:solidFill>
                  <a:srgbClr val="FFFFFF"/>
                </a:solidFill>
                <a:latin typeface="Open Sans bold"/>
                <a:ea typeface="Roboto Light" panose="02000000000000000000" pitchFamily="2" charset="0"/>
              </a:rPr>
              <a:t>y</a:t>
            </a:r>
            <a:r>
              <a:rPr kumimoji="0" lang="en-US" sz="36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our time</a:t>
            </a:r>
          </a:p>
        </p:txBody>
      </p:sp>
    </p:spTree>
    <p:extLst>
      <p:ext uri="{BB962C8B-B14F-4D97-AF65-F5344CB8AC3E}">
        <p14:creationId xmlns:p14="http://schemas.microsoft.com/office/powerpoint/2010/main" val="42672500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-Slide-logoBG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766219"/>
            <a:ext cx="1051560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divider slide</a:t>
            </a:r>
          </a:p>
        </p:txBody>
      </p:sp>
    </p:spTree>
    <p:extLst>
      <p:ext uri="{BB962C8B-B14F-4D97-AF65-F5344CB8AC3E}">
        <p14:creationId xmlns:p14="http://schemas.microsoft.com/office/powerpoint/2010/main" val="16717733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-Slide-blank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766219"/>
            <a:ext cx="1051560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divider slide</a:t>
            </a:r>
          </a:p>
        </p:txBody>
      </p:sp>
    </p:spTree>
    <p:extLst>
      <p:ext uri="{BB962C8B-B14F-4D97-AF65-F5344CB8AC3E}">
        <p14:creationId xmlns:p14="http://schemas.microsoft.com/office/powerpoint/2010/main" val="1082267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9894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4168326032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6846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590EF76-0BDE-5823-F1C3-C6D43AE9B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8748" y="2694746"/>
            <a:ext cx="5753652" cy="157245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Enter headline text here</a:t>
            </a:r>
          </a:p>
        </p:txBody>
      </p:sp>
    </p:spTree>
    <p:extLst>
      <p:ext uri="{BB962C8B-B14F-4D97-AF65-F5344CB8AC3E}">
        <p14:creationId xmlns:p14="http://schemas.microsoft.com/office/powerpoint/2010/main" val="30901661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MDM-mess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68460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lide-with-contact-detai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001F8D-4B8C-CCDA-2A77-6858E0ACFD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8748" y="4989442"/>
            <a:ext cx="4290391" cy="884583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FontTx/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contact / presenters details here</a:t>
            </a:r>
          </a:p>
        </p:txBody>
      </p:sp>
    </p:spTree>
    <p:extLst>
      <p:ext uri="{BB962C8B-B14F-4D97-AF65-F5344CB8AC3E}">
        <p14:creationId xmlns:p14="http://schemas.microsoft.com/office/powerpoint/2010/main" val="25699220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 userDrawn="1"/>
        </p:nvSpPr>
        <p:spPr>
          <a:xfrm>
            <a:off x="9558622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 userDrawn="1"/>
        </p:nvSpPr>
        <p:spPr>
          <a:xfrm>
            <a:off x="6924216" y="2656304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 userDrawn="1"/>
        </p:nvSpPr>
        <p:spPr>
          <a:xfrm>
            <a:off x="4289808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 userDrawn="1"/>
        </p:nvSpPr>
        <p:spPr>
          <a:xfrm>
            <a:off x="4289808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 userDrawn="1"/>
        </p:nvSpPr>
        <p:spPr>
          <a:xfrm>
            <a:off x="4289808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 userDrawn="1"/>
        </p:nvSpPr>
        <p:spPr>
          <a:xfrm>
            <a:off x="6924216" y="-407726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 userDrawn="1"/>
        </p:nvSpPr>
        <p:spPr>
          <a:xfrm>
            <a:off x="6924216" y="572033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 userDrawn="1"/>
        </p:nvSpPr>
        <p:spPr>
          <a:xfrm>
            <a:off x="9558622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 userDrawn="1"/>
        </p:nvSpPr>
        <p:spPr>
          <a:xfrm>
            <a:off x="9558622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 userDrawn="1"/>
        </p:nvSpPr>
        <p:spPr>
          <a:xfrm>
            <a:off x="4473357" y="218925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4146597"/>
            <a:ext cx="342878" cy="3428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 userDrawn="1"/>
        </p:nvSpPr>
        <p:spPr>
          <a:xfrm>
            <a:off x="7143994" y="30054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4962835"/>
            <a:ext cx="342878" cy="34287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 userDrawn="1"/>
        </p:nvSpPr>
        <p:spPr>
          <a:xfrm>
            <a:off x="9773342" y="215047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4107819"/>
            <a:ext cx="342878" cy="342878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4114800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496791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410781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1634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7931675" y="568052"/>
            <a:ext cx="3119606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4637989" y="310108"/>
            <a:ext cx="3119606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 userDrawn="1"/>
        </p:nvSpPr>
        <p:spPr>
          <a:xfrm>
            <a:off x="7931675" y="3632082"/>
            <a:ext cx="3119606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4869645" y="68440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36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8151453" y="91723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36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 userDrawn="1"/>
        </p:nvSpPr>
        <p:spPr>
          <a:xfrm>
            <a:off x="4637989" y="3374138"/>
            <a:ext cx="3119606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4855499" y="3709660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36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8151453" y="3971283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36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55499" y="261633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69645" y="564158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45913" y="2861872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45913" y="5765328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38213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 userDrawn="1"/>
        </p:nvSpPr>
        <p:spPr>
          <a:xfrm>
            <a:off x="6928780" y="382801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 userDrawn="1"/>
        </p:nvSpPr>
        <p:spPr>
          <a:xfrm>
            <a:off x="4289807" y="330847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 userDrawn="1"/>
        </p:nvSpPr>
        <p:spPr>
          <a:xfrm>
            <a:off x="9558624" y="220399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 userDrawn="1"/>
        </p:nvSpPr>
        <p:spPr>
          <a:xfrm>
            <a:off x="6924216" y="76398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 userDrawn="1"/>
        </p:nvSpPr>
        <p:spPr>
          <a:xfrm>
            <a:off x="4289808" y="24444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 userDrawn="1"/>
        </p:nvSpPr>
        <p:spPr>
          <a:xfrm>
            <a:off x="4473357" y="61874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6091"/>
            <a:ext cx="342878" cy="3428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 userDrawn="1"/>
        </p:nvSpPr>
        <p:spPr>
          <a:xfrm>
            <a:off x="7143994" y="11131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70518"/>
            <a:ext cx="342878" cy="34287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 userDrawn="1"/>
        </p:nvSpPr>
        <p:spPr>
          <a:xfrm>
            <a:off x="4504528" y="364399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82419" y="5601343"/>
            <a:ext cx="342878" cy="34287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 userDrawn="1"/>
        </p:nvSpPr>
        <p:spPr>
          <a:xfrm>
            <a:off x="7143994" y="4011821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5969166"/>
            <a:ext cx="342878" cy="342878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 userDrawn="1"/>
        </p:nvSpPr>
        <p:spPr>
          <a:xfrm>
            <a:off x="4289808" y="6345095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 userDrawn="1"/>
        </p:nvSpPr>
        <p:spPr>
          <a:xfrm>
            <a:off x="6924215" y="-226126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59211" y="255066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73357" y="557592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38454" y="3057807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38454" y="596126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 userDrawn="1"/>
        </p:nvSpPr>
        <p:spPr>
          <a:xfrm>
            <a:off x="9778402" y="2553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6293" y="4510523"/>
            <a:ext cx="342878" cy="342878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16553" y="448508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 userDrawn="1"/>
        </p:nvSpPr>
        <p:spPr>
          <a:xfrm>
            <a:off x="9558624" y="-85061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 userDrawn="1"/>
        </p:nvSpPr>
        <p:spPr>
          <a:xfrm>
            <a:off x="9558624" y="5257957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2639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 userDrawn="1"/>
        </p:nvSpPr>
        <p:spPr>
          <a:xfrm>
            <a:off x="9558622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 userDrawn="1"/>
        </p:nvSpPr>
        <p:spPr>
          <a:xfrm>
            <a:off x="6924216" y="74238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 userDrawn="1"/>
        </p:nvSpPr>
        <p:spPr>
          <a:xfrm>
            <a:off x="4289808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 userDrawn="1"/>
        </p:nvSpPr>
        <p:spPr>
          <a:xfrm>
            <a:off x="4473357" y="6165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3917"/>
            <a:ext cx="342878" cy="3428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 userDrawn="1"/>
        </p:nvSpPr>
        <p:spPr>
          <a:xfrm>
            <a:off x="7143994" y="1091572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48917"/>
            <a:ext cx="342878" cy="34287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 userDrawn="1"/>
        </p:nvSpPr>
        <p:spPr>
          <a:xfrm>
            <a:off x="9773342" y="57779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2587767"/>
            <a:ext cx="342878" cy="342878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 userDrawn="1"/>
        </p:nvSpPr>
        <p:spPr>
          <a:xfrm>
            <a:off x="9558622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 userDrawn="1"/>
        </p:nvSpPr>
        <p:spPr>
          <a:xfrm>
            <a:off x="6924216" y="3814770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 userDrawn="1"/>
        </p:nvSpPr>
        <p:spPr>
          <a:xfrm>
            <a:off x="4289808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 userDrawn="1"/>
        </p:nvSpPr>
        <p:spPr>
          <a:xfrm>
            <a:off x="4473357" y="368895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5646301"/>
            <a:ext cx="342878" cy="34287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 userDrawn="1"/>
        </p:nvSpPr>
        <p:spPr>
          <a:xfrm>
            <a:off x="7143994" y="416395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6121301"/>
            <a:ext cx="342878" cy="342878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 userDrawn="1"/>
        </p:nvSpPr>
        <p:spPr>
          <a:xfrm>
            <a:off x="9773342" y="3650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5659012"/>
            <a:ext cx="342878" cy="342878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 userDrawn="1"/>
        </p:nvSpPr>
        <p:spPr>
          <a:xfrm>
            <a:off x="4289808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 userDrawn="1"/>
        </p:nvSpPr>
        <p:spPr>
          <a:xfrm>
            <a:off x="6924214" y="-2297689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 userDrawn="1"/>
        </p:nvSpPr>
        <p:spPr>
          <a:xfrm>
            <a:off x="9556752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609586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25347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82145" y="304939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19601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2358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06276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9866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688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A87133-2B42-513F-079E-138106CD0AE3}"/>
              </a:ext>
            </a:extLst>
          </p:cNvPr>
          <p:cNvSpPr/>
          <p:nvPr/>
        </p:nvSpPr>
        <p:spPr>
          <a:xfrm>
            <a:off x="9558622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854317-D315-7E45-D967-11D7FB403103}"/>
              </a:ext>
            </a:extLst>
          </p:cNvPr>
          <p:cNvSpPr>
            <a:spLocks/>
          </p:cNvSpPr>
          <p:nvPr/>
        </p:nvSpPr>
        <p:spPr>
          <a:xfrm>
            <a:off x="6924216" y="2656304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Rounded Rectangle 5" descr="Ray of blue light representing speed">
            <a:extLst>
              <a:ext uri="{FF2B5EF4-FFF2-40B4-BE49-F238E27FC236}">
                <a16:creationId xmlns:a16="http://schemas.microsoft.com/office/drawing/2014/main" id="{4469223F-8DEF-BF5A-3B10-2440D9B0FA5F}"/>
              </a:ext>
            </a:extLst>
          </p:cNvPr>
          <p:cNvSpPr/>
          <p:nvPr/>
        </p:nvSpPr>
        <p:spPr>
          <a:xfrm>
            <a:off x="4289808" y="181495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E21376-5C50-C0CD-4CB5-DF1B4E8DE7D7}"/>
              </a:ext>
            </a:extLst>
          </p:cNvPr>
          <p:cNvSpPr/>
          <p:nvPr/>
        </p:nvSpPr>
        <p:spPr>
          <a:xfrm>
            <a:off x="4289808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94658E-06F6-12B4-AAC0-E2388B5303CA}"/>
              </a:ext>
            </a:extLst>
          </p:cNvPr>
          <p:cNvSpPr/>
          <p:nvPr/>
        </p:nvSpPr>
        <p:spPr>
          <a:xfrm>
            <a:off x="4289808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A36FD9-8FF7-1AD7-2436-F3C536617D4A}"/>
              </a:ext>
            </a:extLst>
          </p:cNvPr>
          <p:cNvSpPr/>
          <p:nvPr/>
        </p:nvSpPr>
        <p:spPr>
          <a:xfrm>
            <a:off x="6924216" y="-407726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CBE6F01-38EB-4641-9A3B-5CCF411F8F9C}"/>
              </a:ext>
            </a:extLst>
          </p:cNvPr>
          <p:cNvSpPr/>
          <p:nvPr/>
        </p:nvSpPr>
        <p:spPr>
          <a:xfrm>
            <a:off x="6924216" y="572033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7F7464-20D9-7312-1A21-96B981C05272}"/>
              </a:ext>
            </a:extLst>
          </p:cNvPr>
          <p:cNvSpPr/>
          <p:nvPr/>
        </p:nvSpPr>
        <p:spPr>
          <a:xfrm>
            <a:off x="9558622" y="-12490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69D93E-C439-F95D-34D9-0C41B5CB51A5}"/>
              </a:ext>
            </a:extLst>
          </p:cNvPr>
          <p:cNvSpPr/>
          <p:nvPr/>
        </p:nvSpPr>
        <p:spPr>
          <a:xfrm>
            <a:off x="9558622" y="487898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1E0A77-87FD-5143-08B4-8DDC8C97F3E1}"/>
              </a:ext>
            </a:extLst>
          </p:cNvPr>
          <p:cNvSpPr txBox="1"/>
          <p:nvPr/>
        </p:nvSpPr>
        <p:spPr>
          <a:xfrm>
            <a:off x="4473357" y="218925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7" name="Graphic 16" descr="Arrow Up with solid fill">
            <a:extLst>
              <a:ext uri="{FF2B5EF4-FFF2-40B4-BE49-F238E27FC236}">
                <a16:creationId xmlns:a16="http://schemas.microsoft.com/office/drawing/2014/main" id="{3222B1DD-3B83-4E75-41C7-1BC7A1BD8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4146597"/>
            <a:ext cx="342878" cy="3428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05989FF-520C-275B-1599-BAA9078E0EF1}"/>
              </a:ext>
            </a:extLst>
          </p:cNvPr>
          <p:cNvSpPr txBox="1"/>
          <p:nvPr/>
        </p:nvSpPr>
        <p:spPr>
          <a:xfrm>
            <a:off x="7143994" y="30054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0" name="Graphic 19" descr="Arrow Up with solid fill">
            <a:extLst>
              <a:ext uri="{FF2B5EF4-FFF2-40B4-BE49-F238E27FC236}">
                <a16:creationId xmlns:a16="http://schemas.microsoft.com/office/drawing/2014/main" id="{0E766ACC-EF67-9D6B-C34C-5512B139D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4962835"/>
            <a:ext cx="342878" cy="34287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B5F00F-6088-5766-E28C-A09DE6A6D8D0}"/>
              </a:ext>
            </a:extLst>
          </p:cNvPr>
          <p:cNvSpPr txBox="1"/>
          <p:nvPr/>
        </p:nvSpPr>
        <p:spPr>
          <a:xfrm>
            <a:off x="9773342" y="215047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23" name="Graphic 22" descr="Arrow Up with solid fill">
            <a:extLst>
              <a:ext uri="{FF2B5EF4-FFF2-40B4-BE49-F238E27FC236}">
                <a16:creationId xmlns:a16="http://schemas.microsoft.com/office/drawing/2014/main" id="{DCC709F5-C6FA-7305-BA9E-CE332C5EF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4107819"/>
            <a:ext cx="342878" cy="342878"/>
          </a:xfrm>
          <a:prstGeom prst="rect">
            <a:avLst/>
          </a:prstGeo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4114800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496791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410781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pic>
        <p:nvPicPr>
          <p:cNvPr id="34" name="Picture 16">
            <a:extLst>
              <a:ext uri="{FF2B5EF4-FFF2-40B4-BE49-F238E27FC236}">
                <a16:creationId xmlns:a16="http://schemas.microsoft.com/office/drawing/2014/main" id="{67B4BC2D-FE2F-B88B-07E2-8BD855D355A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23178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0706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6431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Slide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L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 userDrawn="1"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119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97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366140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6325096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47B51-A82B-6D28-A69E-87D887AC6FB3}"/>
              </a:ext>
            </a:extLst>
          </p:cNvPr>
          <p:cNvSpPr txBox="1"/>
          <p:nvPr userDrawn="1"/>
        </p:nvSpPr>
        <p:spPr>
          <a:xfrm>
            <a:off x="8988782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413010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366140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6325096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07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EE518D-037E-FAA0-2253-C732F3A54069}"/>
              </a:ext>
            </a:extLst>
          </p:cNvPr>
          <p:cNvSpPr txBox="1"/>
          <p:nvPr userDrawn="1"/>
        </p:nvSpPr>
        <p:spPr>
          <a:xfrm>
            <a:off x="8988782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08</a:t>
            </a:r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747286"/>
            <a:ext cx="2205519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494689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4558770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F47091-3120-5602-180E-08859D2D5DA5}"/>
              </a:ext>
            </a:extLst>
          </p:cNvPr>
          <p:cNvSpPr txBox="1"/>
          <p:nvPr userDrawn="1"/>
        </p:nvSpPr>
        <p:spPr>
          <a:xfrm>
            <a:off x="8119819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413010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4558770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EE06CA-C6E0-CDAB-7206-7966C2C91B2C}"/>
              </a:ext>
            </a:extLst>
          </p:cNvPr>
          <p:cNvSpPr txBox="1"/>
          <p:nvPr userDrawn="1"/>
        </p:nvSpPr>
        <p:spPr>
          <a:xfrm>
            <a:off x="8119819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747286"/>
            <a:ext cx="3051764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2098162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-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78231-FD8E-04C5-F88E-EC5D65F6C8F4}"/>
              </a:ext>
            </a:extLst>
          </p:cNvPr>
          <p:cNvSpPr txBox="1"/>
          <p:nvPr userDrawn="1"/>
        </p:nvSpPr>
        <p:spPr>
          <a:xfrm>
            <a:off x="980683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CFBC19-30F0-B520-1836-9D4841D4BDCE}"/>
              </a:ext>
            </a:extLst>
          </p:cNvPr>
          <p:cNvSpPr txBox="1"/>
          <p:nvPr userDrawn="1"/>
        </p:nvSpPr>
        <p:spPr>
          <a:xfrm>
            <a:off x="6410288" y="16511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413010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31544C-0954-1E7A-F924-D83B3BD21268}"/>
              </a:ext>
            </a:extLst>
          </p:cNvPr>
          <p:cNvSpPr txBox="1"/>
          <p:nvPr userDrawn="1"/>
        </p:nvSpPr>
        <p:spPr>
          <a:xfrm>
            <a:off x="980683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0226B-1F56-9750-7B21-9B692006954C}"/>
              </a:ext>
            </a:extLst>
          </p:cNvPr>
          <p:cNvSpPr txBox="1"/>
          <p:nvPr userDrawn="1"/>
        </p:nvSpPr>
        <p:spPr>
          <a:xfrm>
            <a:off x="6410288" y="398546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747286"/>
            <a:ext cx="4698820" cy="102614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7305379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5" y="1496270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3456478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3456478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6131551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5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6131551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Rectangle: Rounded Corners 38">
            <a:extLst>
              <a:ext uri="{FF2B5EF4-FFF2-40B4-BE49-F238E27FC236}">
                <a16:creationId xmlns:a16="http://schemas.microsoft.com/office/drawing/2014/main" id="{C0C41CC9-1927-7BC4-5B1E-4AA8AE7F5847}"/>
              </a:ext>
            </a:extLst>
          </p:cNvPr>
          <p:cNvSpPr/>
          <p:nvPr userDrawn="1"/>
        </p:nvSpPr>
        <p:spPr>
          <a:xfrm>
            <a:off x="8806623" y="3800045"/>
            <a:ext cx="2596816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: Rounded Corners 31">
            <a:extLst>
              <a:ext uri="{FF2B5EF4-FFF2-40B4-BE49-F238E27FC236}">
                <a16:creationId xmlns:a16="http://schemas.microsoft.com/office/drawing/2014/main" id="{85D1C6AC-4B27-915E-93D4-EE7AB6783E78}"/>
              </a:ext>
            </a:extLst>
          </p:cNvPr>
          <p:cNvSpPr/>
          <p:nvPr userDrawn="1"/>
        </p:nvSpPr>
        <p:spPr>
          <a:xfrm>
            <a:off x="8806623" y="1511333"/>
            <a:ext cx="2596816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1409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096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AD6D88B6-1F71-AAED-03B4-E85451E74D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88782" y="2283160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1409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5096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1CF083DF-B991-DF8C-E303-3A59D7AF14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88782" y="4617436"/>
            <a:ext cx="2205519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678BD773-3B84-72DC-9F0B-0626D144A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25B1145-EF30-4E1C-8CCB-AA906D0B0E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50050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656D00D-AFEC-8456-79D9-606C4D1CA2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13737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808E9F65-5DA9-0D80-D95B-2F59EEF67B7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983103" y="179848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E312BC71-92DB-A6E9-55F0-F57825CC898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D8E92C10-D9D7-831D-9CE1-1298CF40BD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50050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00505A22-C00F-69CC-8E49-9963CE6AC8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13737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FED66EDC-5CC0-C6D2-6909-E225493893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3103" y="4093005"/>
            <a:ext cx="220551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7070186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6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4340239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4340239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: Rounded Corners 30">
            <a:extLst>
              <a:ext uri="{FF2B5EF4-FFF2-40B4-BE49-F238E27FC236}">
                <a16:creationId xmlns:a16="http://schemas.microsoft.com/office/drawing/2014/main" id="{C01C7796-C653-17D2-9BFE-4ABD8A7FC3D7}"/>
              </a:ext>
            </a:extLst>
          </p:cNvPr>
          <p:cNvSpPr/>
          <p:nvPr userDrawn="1"/>
        </p:nvSpPr>
        <p:spPr>
          <a:xfrm>
            <a:off x="7899074" y="1511333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rgbClr val="2EF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: Rounded Corners 37">
            <a:extLst>
              <a:ext uri="{FF2B5EF4-FFF2-40B4-BE49-F238E27FC236}">
                <a16:creationId xmlns:a16="http://schemas.microsoft.com/office/drawing/2014/main" id="{23AD7C1C-5B64-BA38-9678-7CFEA9B8F98C}"/>
              </a:ext>
            </a:extLst>
          </p:cNvPr>
          <p:cNvSpPr/>
          <p:nvPr userDrawn="1"/>
        </p:nvSpPr>
        <p:spPr>
          <a:xfrm>
            <a:off x="7899074" y="3800045"/>
            <a:ext cx="3454725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8770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6420A0DE-2AFA-D08E-BC3E-42B761E6A3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9819" y="2283160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8770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03953ED4-1541-FB6A-9179-6BA279391E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9819" y="4617436"/>
            <a:ext cx="3051764" cy="1155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D843A831-1EC5-DD7E-0478-7999F67C24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0B9858AD-9A85-AEA1-181D-553649723B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8D69F5D8-0F6F-FB53-5AD6-EFE79DE6FA6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41731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41D818FA-ABCF-3134-60E6-83D6433EE30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41731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F0588C88-79E6-DCE1-E5B0-6EEDF59CA3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14138" y="179848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27" name="Text Placeholder 28">
            <a:extLst>
              <a:ext uri="{FF2B5EF4-FFF2-40B4-BE49-F238E27FC236}">
                <a16:creationId xmlns:a16="http://schemas.microsoft.com/office/drawing/2014/main" id="{D94EDFD3-99A7-827D-5B7E-EBDD46E1D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14138" y="4093005"/>
            <a:ext cx="3051764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30676935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4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8AC0-34C5-4CA2-1D92-FD397901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32B03-6E7A-4A2D-80F1-21B5FA060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: Rounded Corners 41">
            <a:extLst>
              <a:ext uri="{FF2B5EF4-FFF2-40B4-BE49-F238E27FC236}">
                <a16:creationId xmlns:a16="http://schemas.microsoft.com/office/drawing/2014/main" id="{4EF02BA2-F04F-40B2-3202-C8F5A2C0916E}"/>
              </a:ext>
            </a:extLst>
          </p:cNvPr>
          <p:cNvSpPr/>
          <p:nvPr userDrawn="1"/>
        </p:nvSpPr>
        <p:spPr>
          <a:xfrm>
            <a:off x="781404" y="1496270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29">
            <a:extLst>
              <a:ext uri="{FF2B5EF4-FFF2-40B4-BE49-F238E27FC236}">
                <a16:creationId xmlns:a16="http://schemas.microsoft.com/office/drawing/2014/main" id="{A02B553E-D571-ECEE-27C9-323272332CFA}"/>
              </a:ext>
            </a:extLst>
          </p:cNvPr>
          <p:cNvSpPr/>
          <p:nvPr userDrawn="1"/>
        </p:nvSpPr>
        <p:spPr>
          <a:xfrm>
            <a:off x="6146071" y="1511333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: Rounded Corners 36">
            <a:extLst>
              <a:ext uri="{FF2B5EF4-FFF2-40B4-BE49-F238E27FC236}">
                <a16:creationId xmlns:a16="http://schemas.microsoft.com/office/drawing/2014/main" id="{05E121E3-1818-1765-7F10-1B5C0B6234B5}"/>
              </a:ext>
            </a:extLst>
          </p:cNvPr>
          <p:cNvSpPr/>
          <p:nvPr userDrawn="1"/>
        </p:nvSpPr>
        <p:spPr>
          <a:xfrm>
            <a:off x="6146071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: Rounded Corners 39">
            <a:extLst>
              <a:ext uri="{FF2B5EF4-FFF2-40B4-BE49-F238E27FC236}">
                <a16:creationId xmlns:a16="http://schemas.microsoft.com/office/drawing/2014/main" id="{451C2359-C98A-1BF8-4017-076A9E0F78A4}"/>
              </a:ext>
            </a:extLst>
          </p:cNvPr>
          <p:cNvSpPr/>
          <p:nvPr userDrawn="1"/>
        </p:nvSpPr>
        <p:spPr>
          <a:xfrm>
            <a:off x="781404" y="3800045"/>
            <a:ext cx="5207729" cy="2181480"/>
          </a:xfrm>
          <a:prstGeom prst="roundRect">
            <a:avLst>
              <a:gd name="adj" fmla="val 2221"/>
            </a:avLst>
          </a:prstGeom>
          <a:solidFill>
            <a:srgbClr val="B2B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80"/>
              </a:lnSpc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618ED7FE-5E75-306A-9A94-1A48D1CDC2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0683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7F96D671-40E2-EDCD-211A-7D808D21B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0288" y="2305878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57914EF3-9298-78DE-AA52-CD148E20BB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0683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32290FAD-0A4E-E985-6720-32D31AD9C2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0288" y="4640154"/>
            <a:ext cx="4698820" cy="1133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text here</a:t>
            </a:r>
            <a:endParaRPr lang="en-LT"/>
          </a:p>
        </p:txBody>
      </p:sp>
      <p:sp>
        <p:nvSpPr>
          <p:cNvPr id="7" name="Text Placeholder 28">
            <a:extLst>
              <a:ext uri="{FF2B5EF4-FFF2-40B4-BE49-F238E27FC236}">
                <a16:creationId xmlns:a16="http://schemas.microsoft.com/office/drawing/2014/main" id="{DED246E4-C5CC-4A73-2EBF-5561A1F1C06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0683" y="179848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9" name="Text Placeholder 28">
            <a:extLst>
              <a:ext uri="{FF2B5EF4-FFF2-40B4-BE49-F238E27FC236}">
                <a16:creationId xmlns:a16="http://schemas.microsoft.com/office/drawing/2014/main" id="{557DDCFC-6B94-C6DE-3A63-5E9C4AFC72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80683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0DFB2A1E-7672-0C36-349D-D40369A2F0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8928" y="1798485"/>
            <a:ext cx="4710179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FA6B5D1B-DBA1-296D-E2A5-37749280742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8929" y="4093005"/>
            <a:ext cx="4698820" cy="312311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Add title here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55149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8648112" y="688573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6013704" y="16903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BF813A-9FE8-5EB7-15C7-C0AA1E76B682}"/>
              </a:ext>
            </a:extLst>
          </p:cNvPr>
          <p:cNvSpPr/>
          <p:nvPr/>
        </p:nvSpPr>
        <p:spPr>
          <a:xfrm>
            <a:off x="8648112" y="3752603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6197253" y="54333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7875143" y="2500677"/>
            <a:ext cx="342878" cy="3428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8867890" y="1037759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0545781" y="2995104"/>
            <a:ext cx="342878" cy="342878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F5DB03-6C66-DF59-D47D-2C72DD82FDFC}"/>
              </a:ext>
            </a:extLst>
          </p:cNvPr>
          <p:cNvSpPr/>
          <p:nvPr/>
        </p:nvSpPr>
        <p:spPr>
          <a:xfrm>
            <a:off x="6013704" y="323306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6228424" y="356858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7906315" y="5525929"/>
            <a:ext cx="342878" cy="34287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8867890" y="393640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0545781" y="5893752"/>
            <a:ext cx="342878" cy="342878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6013704" y="6269681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8648111" y="-2336678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3107" y="2475255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7253" y="5500507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62350" y="298239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862350" y="588584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BE57D2E0-0B61-95CD-0AD7-E8CD04D07FF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911678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963134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10515600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66695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 descr="Ray of blue light representing speed">
            <a:extLst>
              <a:ext uri="{FF2B5EF4-FFF2-40B4-BE49-F238E27FC236}">
                <a16:creationId xmlns:a16="http://schemas.microsoft.com/office/drawing/2014/main" id="{8F32B15A-1CE7-00B3-3B68-B6FA0F939CC0}"/>
              </a:ext>
            </a:extLst>
          </p:cNvPr>
          <p:cNvSpPr/>
          <p:nvPr userDrawn="1"/>
        </p:nvSpPr>
        <p:spPr>
          <a:xfrm>
            <a:off x="0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95378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39FE43-8E23-C832-0B3E-F49280ABF0FF}"/>
              </a:ext>
            </a:extLst>
          </p:cNvPr>
          <p:cNvSpPr>
            <a:spLocks/>
          </p:cNvSpPr>
          <p:nvPr userDrawn="1"/>
        </p:nvSpPr>
        <p:spPr>
          <a:xfrm>
            <a:off x="8499231" y="0"/>
            <a:ext cx="3692769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208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08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6642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+ color block 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1270" y="995551"/>
            <a:ext cx="6662530" cy="97130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270" y="2274579"/>
            <a:ext cx="6662530" cy="367186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C17CF9E9-3FC8-C2FE-EAF4-8921E1D28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609385" y="450326"/>
            <a:ext cx="744415" cy="237503"/>
          </a:xfrm>
          <a:prstGeom prst="rect">
            <a:avLst/>
          </a:prstGeom>
        </p:spPr>
      </p:pic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877B2347-1A0F-8AC5-B772-4FFE5BB9C0A3}"/>
              </a:ext>
            </a:extLst>
          </p:cNvPr>
          <p:cNvSpPr>
            <a:spLocks/>
          </p:cNvSpPr>
          <p:nvPr userDrawn="1"/>
        </p:nvSpPr>
        <p:spPr>
          <a:xfrm>
            <a:off x="-771" y="0"/>
            <a:ext cx="3692770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8593592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lumns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4B18-84A3-41E0-AACB-14A9BDC2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7913-1B15-4831-A492-8FD81DA69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842"/>
            <a:ext cx="4968922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9DDAB-9674-4BE0-A4A4-AA572ED1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9BB1EE-E9BC-4021-84F8-C4D400C119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23378" y="1551842"/>
            <a:ext cx="5130421" cy="4625121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1pPr>
            <a:lvl2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2pPr>
            <a:lvl3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3pPr>
            <a:lvl4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4pPr>
            <a:lvl5pPr>
              <a:lnSpc>
                <a:spcPts val="2400"/>
              </a:lnSpc>
              <a:buClr>
                <a:schemeClr val="accent1"/>
              </a:buClr>
              <a:defRPr sz="14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F52A4919-441E-BFD1-98A3-A3514743B6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7427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-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6">
            <a:extLst>
              <a:ext uri="{FF2B5EF4-FFF2-40B4-BE49-F238E27FC236}">
                <a16:creationId xmlns:a16="http://schemas.microsoft.com/office/drawing/2014/main" id="{712CE6A4-0966-4B6C-8AE2-BE9B7FA54BA3}"/>
              </a:ext>
            </a:extLst>
          </p:cNvPr>
          <p:cNvSpPr/>
          <p:nvPr/>
        </p:nvSpPr>
        <p:spPr>
          <a:xfrm>
            <a:off x="817821" y="3100705"/>
            <a:ext cx="1055635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600">
                <a:solidFill>
                  <a:srgbClr val="68718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marL="0" marR="0" lvl="0" indent="0" algn="ctr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6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/>
                <a:ea typeface="Roboto Light" panose="02000000000000000000" pitchFamily="2" charset="0"/>
                <a:sym typeface="Roboto Light"/>
              </a:rPr>
              <a:t>Trusted data. Powerful connections. </a:t>
            </a:r>
          </a:p>
        </p:txBody>
      </p:sp>
    </p:spTree>
    <p:extLst>
      <p:ext uri="{BB962C8B-B14F-4D97-AF65-F5344CB8AC3E}">
        <p14:creationId xmlns:p14="http://schemas.microsoft.com/office/powerpoint/2010/main" val="3345172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96BD487-CC54-F6C4-A4B4-69AF65E57364}"/>
              </a:ext>
            </a:extLst>
          </p:cNvPr>
          <p:cNvSpPr>
            <a:spLocks/>
          </p:cNvSpPr>
          <p:nvPr/>
        </p:nvSpPr>
        <p:spPr>
          <a:xfrm>
            <a:off x="6928780" y="382801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88D67A-B685-B1CB-02ED-6A2B9A80B565}"/>
              </a:ext>
            </a:extLst>
          </p:cNvPr>
          <p:cNvSpPr/>
          <p:nvPr/>
        </p:nvSpPr>
        <p:spPr>
          <a:xfrm>
            <a:off x="4289807" y="330847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0B7BBC-79C0-7269-CDC1-A32CA91E12A8}"/>
              </a:ext>
            </a:extLst>
          </p:cNvPr>
          <p:cNvSpPr/>
          <p:nvPr/>
        </p:nvSpPr>
        <p:spPr>
          <a:xfrm>
            <a:off x="9558624" y="220399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4016C1-2089-8011-1731-8580140C99F4}"/>
              </a:ext>
            </a:extLst>
          </p:cNvPr>
          <p:cNvSpPr>
            <a:spLocks/>
          </p:cNvSpPr>
          <p:nvPr/>
        </p:nvSpPr>
        <p:spPr>
          <a:xfrm>
            <a:off x="6924216" y="763987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Rounded Rectangle 2" descr="Ray of blue light representing speed">
            <a:extLst>
              <a:ext uri="{FF2B5EF4-FFF2-40B4-BE49-F238E27FC236}">
                <a16:creationId xmlns:a16="http://schemas.microsoft.com/office/drawing/2014/main" id="{61DF97F6-8F77-DE30-8241-895F0EE0DAF2}"/>
              </a:ext>
            </a:extLst>
          </p:cNvPr>
          <p:cNvSpPr/>
          <p:nvPr/>
        </p:nvSpPr>
        <p:spPr>
          <a:xfrm>
            <a:off x="4289808" y="24444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611B7-3E1D-8E46-39D8-2BB337B62200}"/>
              </a:ext>
            </a:extLst>
          </p:cNvPr>
          <p:cNvSpPr txBox="1"/>
          <p:nvPr/>
        </p:nvSpPr>
        <p:spPr>
          <a:xfrm>
            <a:off x="4473357" y="61874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19" name="Graphic 18" descr="Arrow Up with solid fill">
            <a:extLst>
              <a:ext uri="{FF2B5EF4-FFF2-40B4-BE49-F238E27FC236}">
                <a16:creationId xmlns:a16="http://schemas.microsoft.com/office/drawing/2014/main" id="{7D8AC4F5-07A3-B097-EF4A-42C44094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6091"/>
            <a:ext cx="342878" cy="3428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3D812C-3938-1A54-8D84-EF1DB78FD8D0}"/>
              </a:ext>
            </a:extLst>
          </p:cNvPr>
          <p:cNvSpPr txBox="1"/>
          <p:nvPr/>
        </p:nvSpPr>
        <p:spPr>
          <a:xfrm>
            <a:off x="7143994" y="11131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26" name="Graphic 25" descr="Arrow Up with solid fill">
            <a:extLst>
              <a:ext uri="{FF2B5EF4-FFF2-40B4-BE49-F238E27FC236}">
                <a16:creationId xmlns:a16="http://schemas.microsoft.com/office/drawing/2014/main" id="{B52919E2-BB0E-B494-4F06-4611DADBF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70518"/>
            <a:ext cx="342878" cy="34287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03EB649-B79A-03E6-BD9C-41417F135E5F}"/>
              </a:ext>
            </a:extLst>
          </p:cNvPr>
          <p:cNvSpPr txBox="1"/>
          <p:nvPr/>
        </p:nvSpPr>
        <p:spPr>
          <a:xfrm>
            <a:off x="4504528" y="364399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34" name="Graphic 33" descr="Arrow Up with solid fill">
            <a:extLst>
              <a:ext uri="{FF2B5EF4-FFF2-40B4-BE49-F238E27FC236}">
                <a16:creationId xmlns:a16="http://schemas.microsoft.com/office/drawing/2014/main" id="{AF9C40E3-4646-74FF-595A-A723E757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82419" y="5601343"/>
            <a:ext cx="342878" cy="34287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B398BA4-AE58-E227-BD22-83115D61734F}"/>
              </a:ext>
            </a:extLst>
          </p:cNvPr>
          <p:cNvSpPr txBox="1"/>
          <p:nvPr/>
        </p:nvSpPr>
        <p:spPr>
          <a:xfrm>
            <a:off x="7143994" y="4011821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37" name="Graphic 36" descr="Arrow Up with solid fill">
            <a:extLst>
              <a:ext uri="{FF2B5EF4-FFF2-40B4-BE49-F238E27FC236}">
                <a16:creationId xmlns:a16="http://schemas.microsoft.com/office/drawing/2014/main" id="{964AABA5-77EF-643D-5878-A425239A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5969166"/>
            <a:ext cx="342878" cy="342878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694A62F-D06B-4716-696C-EB088992B5A3}"/>
              </a:ext>
            </a:extLst>
          </p:cNvPr>
          <p:cNvSpPr/>
          <p:nvPr/>
        </p:nvSpPr>
        <p:spPr>
          <a:xfrm>
            <a:off x="4289808" y="6345095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6A1B2BF-C465-1C8F-3FFF-3A06C1E89AC1}"/>
              </a:ext>
            </a:extLst>
          </p:cNvPr>
          <p:cNvSpPr/>
          <p:nvPr/>
        </p:nvSpPr>
        <p:spPr>
          <a:xfrm>
            <a:off x="6924215" y="-2261264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59211" y="2550669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73357" y="557592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38454" y="3057807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66649851-765D-521E-8E14-469094EB0D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38454" y="5961263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354EC-8F5C-BB9D-EF6D-F9939E083AED}"/>
              </a:ext>
            </a:extLst>
          </p:cNvPr>
          <p:cNvSpPr txBox="1"/>
          <p:nvPr/>
        </p:nvSpPr>
        <p:spPr>
          <a:xfrm>
            <a:off x="9778402" y="2553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9" name="Graphic 8" descr="Arrow Up with solid fill">
            <a:extLst>
              <a:ext uri="{FF2B5EF4-FFF2-40B4-BE49-F238E27FC236}">
                <a16:creationId xmlns:a16="http://schemas.microsoft.com/office/drawing/2014/main" id="{9D30298A-071F-864D-207E-3FDE4F30C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6293" y="4510523"/>
            <a:ext cx="342878" cy="342878"/>
          </a:xfrm>
          <a:prstGeom prst="rect">
            <a:avLst/>
          </a:prstGeom>
        </p:spPr>
      </p:pic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1DB65AC7-0F9E-F0CE-08AC-3CEA1B4972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16553" y="448508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8065E8D-C022-D0F8-7997-4CC33A6F6210}"/>
              </a:ext>
            </a:extLst>
          </p:cNvPr>
          <p:cNvSpPr/>
          <p:nvPr/>
        </p:nvSpPr>
        <p:spPr>
          <a:xfrm>
            <a:off x="9558624" y="-850612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D661B5C-1A0A-FCC5-A653-75CFDADFDCAE}"/>
              </a:ext>
            </a:extLst>
          </p:cNvPr>
          <p:cNvSpPr/>
          <p:nvPr/>
        </p:nvSpPr>
        <p:spPr>
          <a:xfrm>
            <a:off x="9558624" y="5257957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B37F413F-6DFA-7CE1-8D24-AA45F963A27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414642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FE39C7B-DCD9-30D8-7DFA-B52196B2B9B9}"/>
              </a:ext>
            </a:extLst>
          </p:cNvPr>
          <p:cNvSpPr/>
          <p:nvPr/>
        </p:nvSpPr>
        <p:spPr>
          <a:xfrm>
            <a:off x="9558622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00EF8E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9CAAB69-CB44-C012-8EB0-60B95BB5B030}"/>
              </a:ext>
            </a:extLst>
          </p:cNvPr>
          <p:cNvSpPr>
            <a:spLocks/>
          </p:cNvSpPr>
          <p:nvPr/>
        </p:nvSpPr>
        <p:spPr>
          <a:xfrm>
            <a:off x="6924216" y="74238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FFE53B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rgbClr val="A9AFF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1" name="Rounded Rectangle 50" descr="Ray of blue light representing speed">
            <a:extLst>
              <a:ext uri="{FF2B5EF4-FFF2-40B4-BE49-F238E27FC236}">
                <a16:creationId xmlns:a16="http://schemas.microsoft.com/office/drawing/2014/main" id="{9DD8A957-BAEF-61F3-246E-796251B3255F}"/>
              </a:ext>
            </a:extLst>
          </p:cNvPr>
          <p:cNvSpPr/>
          <p:nvPr/>
        </p:nvSpPr>
        <p:spPr>
          <a:xfrm>
            <a:off x="4289808" y="242272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53A2F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92EA47-3117-C44D-FE23-1F64D61CE695}"/>
              </a:ext>
            </a:extLst>
          </p:cNvPr>
          <p:cNvSpPr txBox="1"/>
          <p:nvPr/>
        </p:nvSpPr>
        <p:spPr>
          <a:xfrm>
            <a:off x="4473357" y="61657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01</a:t>
            </a:r>
          </a:p>
        </p:txBody>
      </p:sp>
      <p:pic>
        <p:nvPicPr>
          <p:cNvPr id="54" name="Graphic 53" descr="Arrow Up with solid fill">
            <a:extLst>
              <a:ext uri="{FF2B5EF4-FFF2-40B4-BE49-F238E27FC236}">
                <a16:creationId xmlns:a16="http://schemas.microsoft.com/office/drawing/2014/main" id="{449845F2-3D50-CB7B-7A5A-C5F6C23F1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2573917"/>
            <a:ext cx="342878" cy="3428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A03EF3C-7FAC-693E-D1A9-532EFCB43F38}"/>
              </a:ext>
            </a:extLst>
          </p:cNvPr>
          <p:cNvSpPr txBox="1"/>
          <p:nvPr/>
        </p:nvSpPr>
        <p:spPr>
          <a:xfrm>
            <a:off x="7143994" y="1091572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02</a:t>
            </a:r>
          </a:p>
        </p:txBody>
      </p:sp>
      <p:pic>
        <p:nvPicPr>
          <p:cNvPr id="57" name="Graphic 56" descr="Arrow Up with solid fill">
            <a:extLst>
              <a:ext uri="{FF2B5EF4-FFF2-40B4-BE49-F238E27FC236}">
                <a16:creationId xmlns:a16="http://schemas.microsoft.com/office/drawing/2014/main" id="{FF6AD23E-30FA-63E2-76EC-89C8EEFAD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3048917"/>
            <a:ext cx="342878" cy="34287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E9C9E59F-FAB2-E973-8363-F870D554D261}"/>
              </a:ext>
            </a:extLst>
          </p:cNvPr>
          <p:cNvSpPr txBox="1"/>
          <p:nvPr/>
        </p:nvSpPr>
        <p:spPr>
          <a:xfrm>
            <a:off x="9773342" y="577794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03</a:t>
            </a:r>
          </a:p>
        </p:txBody>
      </p:sp>
      <p:pic>
        <p:nvPicPr>
          <p:cNvPr id="60" name="Graphic 59" descr="Arrow Up with solid fill">
            <a:extLst>
              <a:ext uri="{FF2B5EF4-FFF2-40B4-BE49-F238E27FC236}">
                <a16:creationId xmlns:a16="http://schemas.microsoft.com/office/drawing/2014/main" id="{A3B12125-7DD8-E442-1FD8-E4FFC29FC8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2587767"/>
            <a:ext cx="342878" cy="342878"/>
          </a:xfrm>
          <a:prstGeom prst="rect">
            <a:avLst/>
          </a:prstGeom>
        </p:spPr>
      </p:pic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BA526B60-C78B-EE7D-4D59-5A2AD2DE5CD8}"/>
              </a:ext>
            </a:extLst>
          </p:cNvPr>
          <p:cNvSpPr/>
          <p:nvPr/>
        </p:nvSpPr>
        <p:spPr>
          <a:xfrm>
            <a:off x="9558622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chemeClr val="accent5"/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rgbClr val="5CB5E9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BDDB2AB-0BEE-615C-225E-46FCFA798BCA}"/>
              </a:ext>
            </a:extLst>
          </p:cNvPr>
          <p:cNvSpPr>
            <a:spLocks/>
          </p:cNvSpPr>
          <p:nvPr/>
        </p:nvSpPr>
        <p:spPr>
          <a:xfrm>
            <a:off x="6924216" y="3814770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A9AFF1"/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3" name="Rounded Rectangle 62" descr="Ray of blue light representing speed">
            <a:extLst>
              <a:ext uri="{FF2B5EF4-FFF2-40B4-BE49-F238E27FC236}">
                <a16:creationId xmlns:a16="http://schemas.microsoft.com/office/drawing/2014/main" id="{C738B656-8523-FDC1-4840-F2070432827D}"/>
              </a:ext>
            </a:extLst>
          </p:cNvPr>
          <p:cNvSpPr/>
          <p:nvPr/>
        </p:nvSpPr>
        <p:spPr>
          <a:xfrm>
            <a:off x="4289808" y="3314656"/>
            <a:ext cx="2460327" cy="2880011"/>
          </a:xfrm>
          <a:prstGeom prst="roundRect">
            <a:avLst>
              <a:gd name="adj" fmla="val 1565"/>
            </a:avLst>
          </a:prstGeom>
          <a:gradFill flip="none" rotWithShape="1">
            <a:gsLst>
              <a:gs pos="0">
                <a:srgbClr val="00EF8E"/>
              </a:gs>
              <a:gs pos="38000">
                <a:schemeClr val="bg1"/>
              </a:gs>
              <a:gs pos="100000">
                <a:srgbClr val="FFE53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99C811-A5FC-42AD-D448-459BCC6210D3}"/>
              </a:ext>
            </a:extLst>
          </p:cNvPr>
          <p:cNvSpPr txBox="1"/>
          <p:nvPr/>
        </p:nvSpPr>
        <p:spPr>
          <a:xfrm>
            <a:off x="4473357" y="3688957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04</a:t>
            </a:r>
          </a:p>
        </p:txBody>
      </p:sp>
      <p:pic>
        <p:nvPicPr>
          <p:cNvPr id="66" name="Graphic 65" descr="Arrow Up with solid fill">
            <a:extLst>
              <a:ext uri="{FF2B5EF4-FFF2-40B4-BE49-F238E27FC236}">
                <a16:creationId xmlns:a16="http://schemas.microsoft.com/office/drawing/2014/main" id="{F19CE714-D982-6252-8B8E-05ECE7FFC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6151247" y="5646301"/>
            <a:ext cx="342878" cy="34287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18AD1-0313-9D50-F533-D670CEAFF175}"/>
              </a:ext>
            </a:extLst>
          </p:cNvPr>
          <p:cNvSpPr txBox="1"/>
          <p:nvPr/>
        </p:nvSpPr>
        <p:spPr>
          <a:xfrm>
            <a:off x="7143994" y="416395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05</a:t>
            </a:r>
          </a:p>
        </p:txBody>
      </p:sp>
      <p:pic>
        <p:nvPicPr>
          <p:cNvPr id="69" name="Graphic 68" descr="Arrow Up with solid fill">
            <a:extLst>
              <a:ext uri="{FF2B5EF4-FFF2-40B4-BE49-F238E27FC236}">
                <a16:creationId xmlns:a16="http://schemas.microsoft.com/office/drawing/2014/main" id="{6443B43A-1995-6C20-0B22-020FCF557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821885" y="6121301"/>
            <a:ext cx="342878" cy="342878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E954ACC-7DF0-F9BB-A88C-37B72E0E985B}"/>
              </a:ext>
            </a:extLst>
          </p:cNvPr>
          <p:cNvSpPr txBox="1"/>
          <p:nvPr/>
        </p:nvSpPr>
        <p:spPr>
          <a:xfrm>
            <a:off x="9773342" y="3650178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2800">
                <a:solidFill>
                  <a:srgbClr val="000000"/>
                </a:solidFill>
              </a:rPr>
              <a:t>06</a:t>
            </a:r>
          </a:p>
        </p:txBody>
      </p:sp>
      <p:pic>
        <p:nvPicPr>
          <p:cNvPr id="72" name="Graphic 71" descr="Arrow Up with solid fill">
            <a:extLst>
              <a:ext uri="{FF2B5EF4-FFF2-40B4-BE49-F238E27FC236}">
                <a16:creationId xmlns:a16="http://schemas.microsoft.com/office/drawing/2014/main" id="{93CB6B31-F1E4-9056-0A3B-F25FA89C9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451233" y="5659012"/>
            <a:ext cx="342878" cy="342878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3F68D6C-E117-003A-AFBE-88BADB0415CE}"/>
              </a:ext>
            </a:extLst>
          </p:cNvPr>
          <p:cNvSpPr/>
          <p:nvPr/>
        </p:nvSpPr>
        <p:spPr>
          <a:xfrm>
            <a:off x="4289808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5E21E7-6CBB-4793-4420-D257BDDCBC56}"/>
              </a:ext>
            </a:extLst>
          </p:cNvPr>
          <p:cNvSpPr/>
          <p:nvPr/>
        </p:nvSpPr>
        <p:spPr>
          <a:xfrm>
            <a:off x="6924214" y="-2297689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1FB63E-3765-0A3A-0470-3AF6F99EE085}"/>
              </a:ext>
            </a:extLst>
          </p:cNvPr>
          <p:cNvSpPr/>
          <p:nvPr/>
        </p:nvSpPr>
        <p:spPr>
          <a:xfrm>
            <a:off x="9556752" y="6387040"/>
            <a:ext cx="2460327" cy="2880011"/>
          </a:xfrm>
          <a:prstGeom prst="roundRect">
            <a:avLst>
              <a:gd name="adj" fmla="val 156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E02C74A-61FB-9E6E-5EE2-484DB44654C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443" y="2335213"/>
            <a:ext cx="2135188" cy="9715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Title</a:t>
            </a:r>
            <a:endParaRPr lang="en-LT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4E01441-FD31-FD0A-2059-177CE8FA25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25347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5839504E-D9A6-773F-CEE4-8A153696A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82145" y="609586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C93C3C0E-948F-4BA7-AF78-9E9FCF3AF5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73342" y="5646301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BD6745C-500B-0E25-9A7A-F84E4A2DA0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9150" y="3306763"/>
            <a:ext cx="2914650" cy="13874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/>
            </a:lvl1pPr>
          </a:lstStyle>
          <a:p>
            <a:r>
              <a:rPr lang="en-GB" sz="1400"/>
              <a:t>Here’s what we’ll cover today to demonstrate how we can bring value to your business</a:t>
            </a:r>
            <a:endParaRPr lang="en-LT" sz="1400"/>
          </a:p>
        </p:txBody>
      </p:sp>
      <p:sp>
        <p:nvSpPr>
          <p:cNvPr id="76" name="Text Placeholder 28">
            <a:extLst>
              <a:ext uri="{FF2B5EF4-FFF2-40B4-BE49-F238E27FC236}">
                <a16:creationId xmlns:a16="http://schemas.microsoft.com/office/drawing/2014/main" id="{8C95F753-1C64-E152-DAFA-667F5B54E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25347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7" name="Text Placeholder 28">
            <a:extLst>
              <a:ext uri="{FF2B5EF4-FFF2-40B4-BE49-F238E27FC236}">
                <a16:creationId xmlns:a16="http://schemas.microsoft.com/office/drawing/2014/main" id="{D18675DF-FDD2-E8B2-82D0-1C22349F0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82145" y="3049394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sp>
        <p:nvSpPr>
          <p:cNvPr id="79" name="Text Placeholder 28">
            <a:extLst>
              <a:ext uri="{FF2B5EF4-FFF2-40B4-BE49-F238E27FC236}">
                <a16:creationId xmlns:a16="http://schemas.microsoft.com/office/drawing/2014/main" id="{95066570-1F6C-EF27-A640-B8D3E2265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19601" y="2575056"/>
            <a:ext cx="1570653" cy="36830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/>
              <a:t>Section Title</a:t>
            </a:r>
            <a:endParaRPr lang="en-LT"/>
          </a:p>
        </p:txBody>
      </p:sp>
      <p:pic>
        <p:nvPicPr>
          <p:cNvPr id="80" name="Picture 16">
            <a:extLst>
              <a:ext uri="{FF2B5EF4-FFF2-40B4-BE49-F238E27FC236}">
                <a16:creationId xmlns:a16="http://schemas.microsoft.com/office/drawing/2014/main" id="{24E983AA-6736-56AD-9053-B56DC51CFC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38200" y="6206957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64972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7994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-Slide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>
            <a:extLst>
              <a:ext uri="{FF2B5EF4-FFF2-40B4-BE49-F238E27FC236}">
                <a16:creationId xmlns:a16="http://schemas.microsoft.com/office/drawing/2014/main" id="{908C5E9F-409B-7D41-4387-64CD26AAC65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E2BABE-02B4-4931-8E67-B71145FA93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95063"/>
            <a:ext cx="5367889" cy="1708257"/>
          </a:xfrm>
        </p:spPr>
        <p:txBody>
          <a:bodyPr>
            <a:normAutofit/>
          </a:bodyPr>
          <a:lstStyle>
            <a:lvl1pPr algn="l">
              <a:defRPr sz="9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/>
              <a:t>#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0BABD-38A5-BFDE-409B-402E130F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844413"/>
            <a:ext cx="10193338" cy="9631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4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8FF0-B56D-70B3-2583-8D200108D1F9}"/>
              </a:ext>
            </a:extLst>
          </p:cNvPr>
          <p:cNvSpPr txBox="1"/>
          <p:nvPr/>
        </p:nvSpPr>
        <p:spPr>
          <a:xfrm>
            <a:off x="1245086" y="640648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400">
                <a:solidFill>
                  <a:srgbClr val="000000"/>
                </a:solidFill>
              </a:rPr>
              <a:t>Go back</a:t>
            </a:r>
          </a:p>
        </p:txBody>
      </p:sp>
      <p:pic>
        <p:nvPicPr>
          <p:cNvPr id="8" name="Graphic 7" descr="Arrow Up with solid fill">
            <a:extLst>
              <a:ext uri="{FF2B5EF4-FFF2-40B4-BE49-F238E27FC236}">
                <a16:creationId xmlns:a16="http://schemas.microsoft.com/office/drawing/2014/main" id="{9F1F1630-847F-1A33-5C01-C26EFA59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838200" y="626649"/>
            <a:ext cx="342878" cy="3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95810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26" Type="http://schemas.openxmlformats.org/officeDocument/2006/relationships/slideLayout" Target="../slideLayouts/slideLayout55.xml"/><Relationship Id="rId3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50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5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53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23" Type="http://schemas.openxmlformats.org/officeDocument/2006/relationships/slideLayout" Target="../slideLayouts/slideLayout52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8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51.xml"/><Relationship Id="rId27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6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19418"/>
            <a:ext cx="10515600" cy="4657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3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  <p:sldLayoutId id="2147483762" r:id="rId18"/>
    <p:sldLayoutId id="2147483763" r:id="rId19"/>
    <p:sldLayoutId id="2147483764" r:id="rId20"/>
    <p:sldLayoutId id="2147483765" r:id="rId21"/>
    <p:sldLayoutId id="2147483766" r:id="rId22"/>
    <p:sldLayoutId id="2147483767" r:id="rId23"/>
    <p:sldLayoutId id="2147483768" r:id="rId24"/>
    <p:sldLayoutId id="2147483769" r:id="rId25"/>
    <p:sldLayoutId id="2147483770" r:id="rId26"/>
    <p:sldLayoutId id="2147483771" r:id="rId27"/>
    <p:sldLayoutId id="2147483773" r:id="rId28"/>
    <p:sldLayoutId id="2147483774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ts val="2400"/>
        </a:lnSpc>
        <a:spcBef>
          <a:spcPts val="10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742E0-9D08-487E-9399-BDEC927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6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9095-1041-4889-987F-ACC4DFE79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19418"/>
            <a:ext cx="10515600" cy="4657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6FEA-E4AE-4E04-B245-C7A00C83E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D53AE-7240-4391-874D-1B91F412B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12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ts val="2400"/>
        </a:lnSpc>
        <a:spcBef>
          <a:spcPts val="10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24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umentation.cluedin.net/microsoft-integration/copilot-integrat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5" Type="http://schemas.openxmlformats.org/officeDocument/2006/relationships/hyperlink" Target="https://documentation.cluedin.net/preparation/enricher/azure-openai" TargetMode="External"/><Relationship Id="rId4" Type="http://schemas.openxmlformats.org/officeDocument/2006/relationships/hyperlink" Target="https://documentation.cluedin.net/management/ai-agents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5.png"/><Relationship Id="rId7" Type="http://schemas.openxmlformats.org/officeDocument/2006/relationships/image" Target="../media/image31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0.png"/><Relationship Id="rId11" Type="http://schemas.openxmlformats.org/officeDocument/2006/relationships/hyperlink" Target="https://documentation.cluedin.net/quick-feature-tour" TargetMode="External"/><Relationship Id="rId5" Type="http://schemas.openxmlformats.org/officeDocument/2006/relationships/hyperlink" Target="https://documentation.cluedin.net/training/fundamentals" TargetMode="External"/><Relationship Id="rId10" Type="http://schemas.openxmlformats.org/officeDocument/2006/relationships/hyperlink" Target="https://documentation.cluedin.net/getting-started" TargetMode="External"/><Relationship Id="rId4" Type="http://schemas.openxmlformats.org/officeDocument/2006/relationships/image" Target="../media/image29.svg"/><Relationship Id="rId9" Type="http://schemas.openxmlformats.org/officeDocument/2006/relationships/image" Target="../media/image33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6.jpeg"/><Relationship Id="rId7" Type="http://schemas.openxmlformats.org/officeDocument/2006/relationships/hyperlink" Target="https://documentation.cluedin.net/release-not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documentation.cluedin.net/key-terms-and-features" TargetMode="External"/><Relationship Id="rId5" Type="http://schemas.openxmlformats.org/officeDocument/2006/relationships/image" Target="../media/image35.svg"/><Relationship Id="rId4" Type="http://schemas.openxmlformats.org/officeDocument/2006/relationships/image" Target="../media/image34.png"/><Relationship Id="rId9" Type="http://schemas.openxmlformats.org/officeDocument/2006/relationships/image" Target="../media/image2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5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F0AF94-6B72-AB85-DA67-4629821227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8748" y="4684642"/>
            <a:ext cx="5264425" cy="88458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GB"/>
              <a:t>Harnessing </a:t>
            </a:r>
            <a:r>
              <a:rPr lang="en-GB" err="1"/>
              <a:t>CluedIn</a:t>
            </a:r>
            <a:r>
              <a:rPr lang="en-GB"/>
              <a:t> AI to enrich, clean, and govern your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8AF67-1D6F-59BF-B02F-E02ED00920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8748" y="3498574"/>
            <a:ext cx="7639278" cy="76862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err="1"/>
              <a:t>CluedIn</a:t>
            </a:r>
            <a:r>
              <a:rPr lang="en-US"/>
              <a:t> AI training</a:t>
            </a:r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7417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B408E02-B14F-E0CD-48E5-CCC1E5460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460596"/>
              </p:ext>
            </p:extLst>
          </p:nvPr>
        </p:nvGraphicFramePr>
        <p:xfrm>
          <a:off x="5328" y="-5328"/>
          <a:ext cx="12213285" cy="6873020"/>
        </p:xfrm>
        <a:graphic>
          <a:graphicData uri="http://schemas.openxmlformats.org/drawingml/2006/table">
            <a:tbl>
              <a:tblPr/>
              <a:tblGrid>
                <a:gridCol w="1705173">
                  <a:extLst>
                    <a:ext uri="{9D8B030D-6E8A-4147-A177-3AD203B41FA5}">
                      <a16:colId xmlns:a16="http://schemas.microsoft.com/office/drawing/2014/main" val="561790247"/>
                    </a:ext>
                  </a:extLst>
                </a:gridCol>
                <a:gridCol w="5797594">
                  <a:extLst>
                    <a:ext uri="{9D8B030D-6E8A-4147-A177-3AD203B41FA5}">
                      <a16:colId xmlns:a16="http://schemas.microsoft.com/office/drawing/2014/main" val="2420230740"/>
                    </a:ext>
                  </a:extLst>
                </a:gridCol>
                <a:gridCol w="2449016">
                  <a:extLst>
                    <a:ext uri="{9D8B030D-6E8A-4147-A177-3AD203B41FA5}">
                      <a16:colId xmlns:a16="http://schemas.microsoft.com/office/drawing/2014/main" val="3852162383"/>
                    </a:ext>
                  </a:extLst>
                </a:gridCol>
                <a:gridCol w="1150993">
                  <a:extLst>
                    <a:ext uri="{9D8B030D-6E8A-4147-A177-3AD203B41FA5}">
                      <a16:colId xmlns:a16="http://schemas.microsoft.com/office/drawing/2014/main" val="1175758198"/>
                    </a:ext>
                  </a:extLst>
                </a:gridCol>
                <a:gridCol w="1110509">
                  <a:extLst>
                    <a:ext uri="{9D8B030D-6E8A-4147-A177-3AD203B41FA5}">
                      <a16:colId xmlns:a16="http://schemas.microsoft.com/office/drawing/2014/main" val="3900040446"/>
                    </a:ext>
                  </a:extLst>
                </a:gridCol>
              </a:tblGrid>
              <a:tr h="1030954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  <a:cs typeface="Arial"/>
                        </a:rPr>
                        <a:t>PHASE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  <a:cs typeface="Arial"/>
                        </a:rPr>
                        <a:t>OBJECTIVE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  <a:cs typeface="Arial"/>
                        </a:rPr>
                        <a:t>DOCUMENTATION LINKS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  <a:cs typeface="Arial"/>
                        </a:rPr>
                        <a:t>DATE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  <a:cs typeface="Arial"/>
                        </a:rPr>
                        <a:t>SESSION DURATION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165747"/>
                  </a:ext>
                </a:extLst>
              </a:tr>
              <a:tr h="1878623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200" b="1" i="0" u="none" strike="noStrike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1. CluedIn Copilot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rtl="0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Discover which day-to-day tasks CluedIn Copilot can automate for you.</a:t>
                      </a:r>
                    </a:p>
                    <a:p>
                      <a:pPr marL="171450" indent="-171450" algn="l" rtl="0" fontAlgn="b">
                        <a:buFont typeface="Arial" panose="020B0604020202020204" pitchFamily="34" charset="0"/>
                        <a:buChar char="•"/>
                      </a:pPr>
                      <a:r>
                        <a:rPr lang="en-GB" sz="1200" b="0" i="0" u="none" strike="noStrike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Learn how to work faster and smarter in CluedIn using natural language commands.</a:t>
                      </a:r>
                      <a:endParaRPr lang="en-US" sz="1200" b="0" i="0" u="none" strike="noStrike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>
                          <a:hlinkClick r:id="rId3"/>
                        </a:rPr>
                        <a:t>Copilot Integration | CluedIn Documentation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</a:rPr>
                        <a:t>Day 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7027829"/>
                  </a:ext>
                </a:extLst>
              </a:tr>
              <a:tr h="245138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200" b="1" i="0" u="none" strike="noStrike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2. AI agents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rtl="0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Discover which day-to-day tasks the AI agents can automate for you.</a:t>
                      </a:r>
                    </a:p>
                    <a:p>
                      <a:pPr marL="171450" indent="-171450"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kern="12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Learn how to configure and run agents </a:t>
                      </a:r>
                      <a:r>
                        <a:rPr lang="en-GB" sz="1200" b="0" i="0" kern="12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tailored to your business needs.</a:t>
                      </a:r>
                    </a:p>
                    <a:p>
                      <a:pPr marL="171450" indent="-171450"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200" b="0" i="0" kern="12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Gain the skills to interpret and act on the results generated by AI agents.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hlinkClick r:id="rId4"/>
                        </a:rPr>
                        <a:t>AI agents | </a:t>
                      </a:r>
                      <a:r>
                        <a:rPr lang="en-US" sz="1200" dirty="0" err="1">
                          <a:hlinkClick r:id="rId4"/>
                        </a:rPr>
                        <a:t>CluedIn</a:t>
                      </a:r>
                      <a:r>
                        <a:rPr lang="en-US" sz="1200" dirty="0">
                          <a:hlinkClick r:id="rId4"/>
                        </a:rPr>
                        <a:t> Documentation</a:t>
                      </a:r>
                      <a:endParaRPr lang="en-GB" sz="1200" b="0" i="1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effectLst/>
                          <a:latin typeface="Arial"/>
                          <a:cs typeface="Arial"/>
                        </a:rPr>
                        <a:t>Day 2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4950708"/>
                  </a:ext>
                </a:extLst>
              </a:tr>
              <a:tr h="1512063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200" b="1" i="0" u="none" strike="noStrike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/>
                          <a:cs typeface="Arial"/>
                        </a:rPr>
                        <a:t>3. AI enricher</a:t>
                      </a:r>
                    </a:p>
                  </a:txBody>
                  <a:tcPr marL="16344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b"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en-GB" sz="1200" b="0" i="0" kern="12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Understand how CluedIn AI Enricher can fill gaps and add context to your data.</a:t>
                      </a:r>
                    </a:p>
                    <a:p>
                      <a:pPr marL="171450" indent="-171450" algn="l" fontAlgn="b"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en-GB" sz="1200" b="0" i="0" kern="12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Learn how to configure the enricher to deliver the data you need.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hlinkClick r:id="rId5"/>
                        </a:rPr>
                        <a:t>Azure OpenAI | CluedIn Documentation</a:t>
                      </a:r>
                      <a:endParaRPr lang="en-GB" sz="1200" b="1" i="0" u="none" strike="noStrike">
                        <a:solidFill>
                          <a:schemeClr val="bg1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Day 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</a:rPr>
                        <a:t>1.5 hrs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789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2796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65202F-7654-FB7D-648A-8E5D6E4FE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T"/>
              <a:t>04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EA1355-0749-DAC0-C79B-09D2E1CEA0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LT"/>
              <a:t>Prepare for training session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1FD54-E3B6-5E64-CC05-1D2A9109C0DF}"/>
              </a:ext>
            </a:extLst>
          </p:cNvPr>
          <p:cNvSpPr txBox="1"/>
          <p:nvPr/>
        </p:nvSpPr>
        <p:spPr>
          <a:xfrm>
            <a:off x="838200" y="4625440"/>
            <a:ext cx="5877910" cy="683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360"/>
              </a:lnSpc>
            </a:pPr>
            <a:r>
              <a:rPr lang="en-GB"/>
              <a:t>With the right preparation, you’ll get the most value from your CluedIn training sessions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159556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F146E-EEBD-B4BB-59CB-17C00DE83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0214"/>
            <a:ext cx="10515600" cy="1016788"/>
          </a:xfrm>
        </p:spPr>
        <p:txBody>
          <a:bodyPr>
            <a:normAutofit/>
          </a:bodyPr>
          <a:lstStyle/>
          <a:p>
            <a:r>
              <a:rPr lang="en-GB" sz="3200" b="1">
                <a:solidFill>
                  <a:schemeClr val="bg1"/>
                </a:solidFill>
              </a:rPr>
              <a:t>How to prepare for the training sessions:</a:t>
            </a:r>
            <a:endParaRPr lang="en-LT" sz="3200" b="1">
              <a:solidFill>
                <a:schemeClr val="bg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B7A9AF-FB58-BFF4-0DCD-284FD968E1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D53AE-7240-4391-874D-1B91F412B7AB}" type="slidenum">
              <a:rPr lang="en-US" smtClean="0"/>
              <a:t>12</a:t>
            </a:fld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CBD673-52A3-2D06-3EBB-F286A89B26A3}"/>
              </a:ext>
            </a:extLst>
          </p:cNvPr>
          <p:cNvSpPr/>
          <p:nvPr/>
        </p:nvSpPr>
        <p:spPr>
          <a:xfrm>
            <a:off x="1023582" y="2750024"/>
            <a:ext cx="4808561" cy="2477069"/>
          </a:xfrm>
          <a:prstGeom prst="roundRect">
            <a:avLst>
              <a:gd name="adj" fmla="val 730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65FB8-E82A-BDFF-00B8-D6E02773C4C2}"/>
              </a:ext>
            </a:extLst>
          </p:cNvPr>
          <p:cNvSpPr txBox="1"/>
          <p:nvPr/>
        </p:nvSpPr>
        <p:spPr>
          <a:xfrm>
            <a:off x="1431309" y="4233369"/>
            <a:ext cx="3297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ptos" panose="020B0004020202020204"/>
                <a:ea typeface="+mn-ea"/>
                <a:cs typeface="+mn-cs"/>
              </a:rPr>
              <a:t>Ensure the right team members attend each session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25A84BA-EB95-8783-EE1D-0159D89BB585}"/>
              </a:ext>
            </a:extLst>
          </p:cNvPr>
          <p:cNvSpPr/>
          <p:nvPr/>
        </p:nvSpPr>
        <p:spPr>
          <a:xfrm>
            <a:off x="6359857" y="2750024"/>
            <a:ext cx="4808561" cy="2477069"/>
          </a:xfrm>
          <a:prstGeom prst="roundRect">
            <a:avLst>
              <a:gd name="adj" fmla="val 730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B573B8-6B3B-E233-2E1F-7AED4E6D650C}"/>
              </a:ext>
            </a:extLst>
          </p:cNvPr>
          <p:cNvSpPr txBox="1"/>
          <p:nvPr/>
        </p:nvSpPr>
        <p:spPr>
          <a:xfrm>
            <a:off x="6664657" y="2978998"/>
            <a:ext cx="40960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ptos" panose="020B0004020202020204"/>
                <a:ea typeface="+mn-ea"/>
                <a:cs typeface="+mn-cs"/>
              </a:rPr>
              <a:t>Get familiar with key </a:t>
            </a:r>
            <a:r>
              <a:rPr kumimoji="0" lang="en-GB" sz="1800" b="1" i="0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latin typeface="Aptos" panose="020B0004020202020204"/>
                <a:ea typeface="+mn-ea"/>
                <a:cs typeface="+mn-cs"/>
              </a:rPr>
              <a:t>CluedIn</a:t>
            </a:r>
            <a:r>
              <a:rPr kumimoji="0" lang="en-GB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ptos" panose="020B0004020202020204"/>
                <a:ea typeface="+mn-ea"/>
                <a:cs typeface="+mn-cs"/>
              </a:rPr>
              <a:t> features:</a:t>
            </a:r>
          </a:p>
        </p:txBody>
      </p:sp>
      <p:pic>
        <p:nvPicPr>
          <p:cNvPr id="9" name="Picture 16">
            <a:extLst>
              <a:ext uri="{FF2B5EF4-FFF2-40B4-BE49-F238E27FC236}">
                <a16:creationId xmlns:a16="http://schemas.microsoft.com/office/drawing/2014/main" id="{5DC18624-B3A5-1099-4A35-2A634DB21FA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F0554B-1CC2-9F9D-661A-825C51CBC738}"/>
              </a:ext>
            </a:extLst>
          </p:cNvPr>
          <p:cNvSpPr txBox="1"/>
          <p:nvPr/>
        </p:nvSpPr>
        <p:spPr>
          <a:xfrm>
            <a:off x="7026321" y="4571923"/>
            <a:ext cx="35190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1600" err="1">
                <a:solidFill>
                  <a:schemeClr val="accent2"/>
                </a:solidFill>
                <a:hlinkClick r:id="rId5"/>
              </a:rPr>
              <a:t>CluedIn</a:t>
            </a:r>
            <a:r>
              <a:rPr lang="en-GB" sz="1600">
                <a:solidFill>
                  <a:schemeClr val="accent2"/>
                </a:solidFill>
                <a:hlinkClick r:id="rId5"/>
              </a:rPr>
              <a:t> Fundamentals training</a:t>
            </a:r>
            <a:endParaRPr lang="en-GB" sz="1600">
              <a:solidFill>
                <a:schemeClr val="accent2"/>
              </a:solidFill>
            </a:endParaRPr>
          </a:p>
        </p:txBody>
      </p:sp>
      <p:pic>
        <p:nvPicPr>
          <p:cNvPr id="15" name="Graphic 14" descr="Link with solid fill">
            <a:extLst>
              <a:ext uri="{FF2B5EF4-FFF2-40B4-BE49-F238E27FC236}">
                <a16:creationId xmlns:a16="http://schemas.microsoft.com/office/drawing/2014/main" id="{F9A15F11-BA12-7463-6614-0AC7F3A5C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58775" y="4631587"/>
            <a:ext cx="219780" cy="219226"/>
          </a:xfrm>
          <a:prstGeom prst="rect">
            <a:avLst/>
          </a:prstGeom>
        </p:spPr>
      </p:pic>
      <p:pic>
        <p:nvPicPr>
          <p:cNvPr id="17" name="Graphic 16" descr="Meeting with solid fill">
            <a:extLst>
              <a:ext uri="{FF2B5EF4-FFF2-40B4-BE49-F238E27FC236}">
                <a16:creationId xmlns:a16="http://schemas.microsoft.com/office/drawing/2014/main" id="{BEA4ACB6-5260-06A1-34F6-826B9F1B54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31309" y="3092114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F3E540-A74E-E37B-32FC-CFB4EFB83959}"/>
              </a:ext>
            </a:extLst>
          </p:cNvPr>
          <p:cNvSpPr txBox="1"/>
          <p:nvPr/>
        </p:nvSpPr>
        <p:spPr>
          <a:xfrm>
            <a:off x="7026322" y="4145738"/>
            <a:ext cx="26084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1600">
                <a:solidFill>
                  <a:schemeClr val="accent2"/>
                </a:solidFill>
                <a:hlinkClick r:id="rId10"/>
              </a:rPr>
              <a:t>Getting started</a:t>
            </a:r>
            <a:endParaRPr lang="en-GB" sz="1600">
              <a:solidFill>
                <a:schemeClr val="accent2"/>
              </a:solidFill>
            </a:endParaRPr>
          </a:p>
        </p:txBody>
      </p:sp>
      <p:pic>
        <p:nvPicPr>
          <p:cNvPr id="13" name="Graphic 12" descr="Link with solid fill">
            <a:extLst>
              <a:ext uri="{FF2B5EF4-FFF2-40B4-BE49-F238E27FC236}">
                <a16:creationId xmlns:a16="http://schemas.microsoft.com/office/drawing/2014/main" id="{C8E48196-AF10-98C6-1A50-EDA8D627FA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58775" y="4205402"/>
            <a:ext cx="219780" cy="21922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30B7090-6413-CAFE-E63E-DF6E08314AA9}"/>
              </a:ext>
            </a:extLst>
          </p:cNvPr>
          <p:cNvSpPr txBox="1"/>
          <p:nvPr/>
        </p:nvSpPr>
        <p:spPr>
          <a:xfrm>
            <a:off x="7026322" y="3719553"/>
            <a:ext cx="26084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1600">
                <a:solidFill>
                  <a:schemeClr val="accent2"/>
                </a:solidFill>
                <a:hlinkClick r:id="rId11"/>
              </a:rPr>
              <a:t>Quick feature tour</a:t>
            </a:r>
            <a:endParaRPr lang="en-GB" sz="1600">
              <a:solidFill>
                <a:schemeClr val="accent2"/>
              </a:solidFill>
            </a:endParaRPr>
          </a:p>
        </p:txBody>
      </p:sp>
      <p:pic>
        <p:nvPicPr>
          <p:cNvPr id="16" name="Graphic 15" descr="Link with solid fill">
            <a:extLst>
              <a:ext uri="{FF2B5EF4-FFF2-40B4-BE49-F238E27FC236}">
                <a16:creationId xmlns:a16="http://schemas.microsoft.com/office/drawing/2014/main" id="{ECA6F0B6-DD6A-3EF3-816E-8601A518CB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58775" y="3779217"/>
            <a:ext cx="219780" cy="21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090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6329F3DF-3661-0E7D-8434-07CE1C998B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0" t="48" r="9226" b="10224"/>
          <a:stretch>
            <a:fillRect/>
          </a:stretch>
        </p:blipFill>
        <p:spPr>
          <a:xfrm flipH="1">
            <a:off x="0" y="-1"/>
            <a:ext cx="6229184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1C92345-9EA2-E97A-AD28-FA732171EC32}"/>
              </a:ext>
            </a:extLst>
          </p:cNvPr>
          <p:cNvSpPr/>
          <p:nvPr/>
        </p:nvSpPr>
        <p:spPr>
          <a:xfrm rot="10800000">
            <a:off x="0" y="-3669"/>
            <a:ext cx="6229184" cy="4282899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99000">
                <a:schemeClr val="tx1">
                  <a:lumMod val="95000"/>
                  <a:lumOff val="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DA414E-8F85-E84A-C1AA-5A611FE9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486" y="1284976"/>
            <a:ext cx="4556612" cy="1561924"/>
          </a:xfrm>
        </p:spPr>
        <p:txBody>
          <a:bodyPr>
            <a:normAutofit/>
          </a:bodyPr>
          <a:lstStyle/>
          <a:p>
            <a:pPr>
              <a:lnSpc>
                <a:spcPts val="4800"/>
              </a:lnSpc>
            </a:pPr>
            <a:r>
              <a:rPr lang="en-US" sz="4400">
                <a:solidFill>
                  <a:schemeClr val="bg1"/>
                </a:solidFill>
              </a:rPr>
              <a:t>Key</a:t>
            </a:r>
            <a:br>
              <a:rPr lang="en-US" sz="4400">
                <a:solidFill>
                  <a:schemeClr val="bg1"/>
                </a:solidFill>
              </a:rPr>
            </a:br>
            <a:r>
              <a:rPr lang="en-US" sz="4400">
                <a:solidFill>
                  <a:schemeClr val="bg1"/>
                </a:solidFill>
              </a:rPr>
              <a:t>Resources</a:t>
            </a:r>
          </a:p>
        </p:txBody>
      </p:sp>
      <p:sp>
        <p:nvSpPr>
          <p:cNvPr id="68" name="Rectangle: Rounded Corners 9">
            <a:extLst>
              <a:ext uri="{FF2B5EF4-FFF2-40B4-BE49-F238E27FC236}">
                <a16:creationId xmlns:a16="http://schemas.microsoft.com/office/drawing/2014/main" id="{B8A7C5D1-BAC1-6BE1-9799-5827823B3264}"/>
              </a:ext>
            </a:extLst>
          </p:cNvPr>
          <p:cNvSpPr/>
          <p:nvPr/>
        </p:nvSpPr>
        <p:spPr>
          <a:xfrm>
            <a:off x="5464667" y="4214096"/>
            <a:ext cx="6377575" cy="158225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69" name="Content Placeholder 2">
            <a:extLst>
              <a:ext uri="{FF2B5EF4-FFF2-40B4-BE49-F238E27FC236}">
                <a16:creationId xmlns:a16="http://schemas.microsoft.com/office/drawing/2014/main" id="{8AFCE7BF-9466-39A1-679B-6A34B0664298}"/>
              </a:ext>
            </a:extLst>
          </p:cNvPr>
          <p:cNvSpPr txBox="1">
            <a:spLocks/>
          </p:cNvSpPr>
          <p:nvPr/>
        </p:nvSpPr>
        <p:spPr>
          <a:xfrm>
            <a:off x="5913281" y="2846900"/>
            <a:ext cx="3776410" cy="8922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37373A">
                  <a:lumMod val="75000"/>
                </a:srgbClr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77B7078-7329-8F9B-AC08-A70E18B9159D}"/>
              </a:ext>
            </a:extLst>
          </p:cNvPr>
          <p:cNvSpPr txBox="1"/>
          <p:nvPr/>
        </p:nvSpPr>
        <p:spPr>
          <a:xfrm>
            <a:off x="5555041" y="4455794"/>
            <a:ext cx="21916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1200" cap="none" spc="0" normalizeH="0" baseline="0" noProof="0">
                <a:ln>
                  <a:noFill/>
                </a:ln>
                <a:solidFill>
                  <a:srgbClr val="37373A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CluedIn documentation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B553762-7552-9A1B-EB39-8DEDD7A6780C}"/>
              </a:ext>
            </a:extLst>
          </p:cNvPr>
          <p:cNvSpPr/>
          <p:nvPr/>
        </p:nvSpPr>
        <p:spPr>
          <a:xfrm>
            <a:off x="5392419" y="4214096"/>
            <a:ext cx="111798" cy="15822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64CFBA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63" name="Content Placeholder 2">
            <a:extLst>
              <a:ext uri="{FF2B5EF4-FFF2-40B4-BE49-F238E27FC236}">
                <a16:creationId xmlns:a16="http://schemas.microsoft.com/office/drawing/2014/main" id="{7BFDE8C0-874A-57CB-71E1-71BEA0CCCA90}"/>
              </a:ext>
            </a:extLst>
          </p:cNvPr>
          <p:cNvSpPr txBox="1">
            <a:spLocks/>
          </p:cNvSpPr>
          <p:nvPr/>
        </p:nvSpPr>
        <p:spPr>
          <a:xfrm>
            <a:off x="5546633" y="4794240"/>
            <a:ext cx="2361519" cy="6143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4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100" b="0" i="0" u="none" strike="noStrike" kern="1200" cap="none" spc="0" normalizeH="0" baseline="0" noProof="0">
                <a:ln>
                  <a:noFill/>
                </a:ln>
                <a:solidFill>
                  <a:srgbClr val="37373A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 great place to begin your journey and stay up to date</a:t>
            </a: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37373A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689740E-56D3-87FA-6CA7-7F41D2F2EFB7}"/>
              </a:ext>
            </a:extLst>
          </p:cNvPr>
          <p:cNvCxnSpPr>
            <a:cxnSpLocks/>
          </p:cNvCxnSpPr>
          <p:nvPr/>
        </p:nvCxnSpPr>
        <p:spPr>
          <a:xfrm>
            <a:off x="8029743" y="4380756"/>
            <a:ext cx="0" cy="1285948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3" name="Graphic 92" descr="Link with solid fill">
            <a:extLst>
              <a:ext uri="{FF2B5EF4-FFF2-40B4-BE49-F238E27FC236}">
                <a16:creationId xmlns:a16="http://schemas.microsoft.com/office/drawing/2014/main" id="{6126BAB8-49A9-9B3E-AF57-1594EDAFAD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4401" y="5302484"/>
            <a:ext cx="219780" cy="219226"/>
          </a:xfrm>
          <a:prstGeom prst="rect">
            <a:avLst/>
          </a:prstGeom>
        </p:spPr>
      </p:pic>
      <p:pic>
        <p:nvPicPr>
          <p:cNvPr id="94" name="Graphic 93" descr="Link with solid fill">
            <a:extLst>
              <a:ext uri="{FF2B5EF4-FFF2-40B4-BE49-F238E27FC236}">
                <a16:creationId xmlns:a16="http://schemas.microsoft.com/office/drawing/2014/main" id="{1A2FEDD2-0B93-58A4-28F5-5C0AA1E428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4401" y="4868045"/>
            <a:ext cx="219780" cy="2192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CF417AC-3CED-EE84-CBC3-5C5F9FB64B02}"/>
              </a:ext>
            </a:extLst>
          </p:cNvPr>
          <p:cNvSpPr txBox="1"/>
          <p:nvPr/>
        </p:nvSpPr>
        <p:spPr>
          <a:xfrm>
            <a:off x="8473771" y="4828039"/>
            <a:ext cx="344071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>
                <a:hlinkClick r:id="rId6"/>
              </a:rPr>
              <a:t>Key terms and features | </a:t>
            </a:r>
            <a:r>
              <a:rPr lang="en-GB" sz="1100" err="1">
                <a:hlinkClick r:id="rId6"/>
              </a:rPr>
              <a:t>CluedIn</a:t>
            </a:r>
            <a:r>
              <a:rPr lang="en-GB" sz="1100">
                <a:hlinkClick r:id="rId6"/>
              </a:rPr>
              <a:t> Documentation</a:t>
            </a:r>
            <a:endParaRPr lang="en-GB" sz="11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A92DD1-D650-D226-FC8D-69A243667AAF}"/>
              </a:ext>
            </a:extLst>
          </p:cNvPr>
          <p:cNvSpPr txBox="1"/>
          <p:nvPr/>
        </p:nvSpPr>
        <p:spPr>
          <a:xfrm>
            <a:off x="8473771" y="5281576"/>
            <a:ext cx="291403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>
                <a:hlinkClick r:id="rId7"/>
              </a:rPr>
              <a:t>Release overview | CluedIn Documentation</a:t>
            </a:r>
            <a:endParaRPr lang="en-GB" sz="11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AD9342-96DC-3AEF-DC8C-E028BF53165D}"/>
              </a:ext>
            </a:extLst>
          </p:cNvPr>
          <p:cNvSpPr txBox="1"/>
          <p:nvPr/>
        </p:nvSpPr>
        <p:spPr>
          <a:xfrm>
            <a:off x="6727392" y="3173278"/>
            <a:ext cx="485686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>
                <a:solidFill>
                  <a:schemeClr val="bg1"/>
                </a:solidFill>
              </a:rPr>
              <a:t>Have questions about CluedIn? Start with our documentation, regularly updated with how-</a:t>
            </a:r>
            <a:r>
              <a:rPr lang="en-GB" sz="1400" err="1">
                <a:solidFill>
                  <a:schemeClr val="bg1"/>
                </a:solidFill>
              </a:rPr>
              <a:t>tos</a:t>
            </a:r>
            <a:r>
              <a:rPr lang="en-GB" sz="1400">
                <a:solidFill>
                  <a:schemeClr val="bg1"/>
                </a:solidFill>
              </a:rPr>
              <a:t>, feature explainers, and practical examples.</a:t>
            </a:r>
            <a:endParaRPr lang="en-LT" sz="140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382FB0F-FA8B-F672-2CBD-1D0AAFD3C946}"/>
              </a:ext>
            </a:extLst>
          </p:cNvPr>
          <p:cNvSpPr txBox="1">
            <a:spLocks/>
          </p:cNvSpPr>
          <p:nvPr/>
        </p:nvSpPr>
        <p:spPr>
          <a:xfrm>
            <a:off x="779849" y="331779"/>
            <a:ext cx="5367889" cy="10241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LT" sz="660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DD598A-0AC9-CDC8-8239-6CB3A19CB71E}"/>
              </a:ext>
            </a:extLst>
          </p:cNvPr>
          <p:cNvSpPr txBox="1"/>
          <p:nvPr/>
        </p:nvSpPr>
        <p:spPr>
          <a:xfrm>
            <a:off x="5559525" y="5340883"/>
            <a:ext cx="19656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T" sz="1100">
                <a:solidFill>
                  <a:schemeClr val="accent2"/>
                </a:solidFill>
              </a:rPr>
              <a:t>Visit CluedIn Documentation</a:t>
            </a:r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044D5E72-772D-B9E9-5665-7955A149EC96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154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1CFE05E-DA98-7DF0-EBEC-D4D43DB8EC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9443" y="2859569"/>
            <a:ext cx="3658289" cy="242929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LT" sz="4800"/>
              <a:t>A four-level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LT" sz="4800"/>
              <a:t>journey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212FE90-5F9D-5C39-4CAD-ED5B1BF32F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98701" y="1560296"/>
            <a:ext cx="1943876" cy="368300"/>
          </a:xfrm>
        </p:spPr>
        <p:txBody>
          <a:bodyPr>
            <a:normAutofit/>
          </a:bodyPr>
          <a:lstStyle/>
          <a:p>
            <a:r>
              <a:rPr lang="en-LT" sz="1600" b="1"/>
              <a:t>Fundamentals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5DC3E4E-DF39-8FA0-0E12-B0A048D47A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98700" y="4526297"/>
            <a:ext cx="2679243" cy="370483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LT" sz="1600" b="1"/>
              <a:t>Microsoft Integration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4D60735-5572-2785-B29F-5BC09442D7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64766" y="1833324"/>
            <a:ext cx="1994947" cy="368300"/>
          </a:xfrm>
        </p:spPr>
        <p:txBody>
          <a:bodyPr>
            <a:noAutofit/>
          </a:bodyPr>
          <a:lstStyle/>
          <a:p>
            <a:r>
              <a:rPr lang="en-LT" sz="1600" b="1"/>
              <a:t>AI &amp; Automation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089CF61-7B5E-3058-7CF1-C68243A4EA6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64765" y="4711539"/>
            <a:ext cx="2100826" cy="748167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GB" sz="1600" b="1"/>
              <a:t>Data Engineering</a:t>
            </a:r>
            <a:br>
              <a:rPr lang="en-GB" sz="1600" b="1"/>
            </a:br>
            <a:r>
              <a:rPr lang="en-GB" sz="1600" b="1"/>
              <a:t>&amp; Azure Databricks</a:t>
            </a:r>
            <a:endParaRPr lang="en-LT" sz="1600" b="1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B15C3E6-0E5E-DE7A-9F92-B9B224EEE7BE}"/>
              </a:ext>
            </a:extLst>
          </p:cNvPr>
          <p:cNvSpPr txBox="1">
            <a:spLocks/>
          </p:cNvSpPr>
          <p:nvPr/>
        </p:nvSpPr>
        <p:spPr>
          <a:xfrm>
            <a:off x="4898701" y="1928595"/>
            <a:ext cx="2442168" cy="12670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6"/>
              </a:buClr>
              <a:buFontTx/>
              <a:buNone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C"/>
              </a:buClr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 about </a:t>
            </a:r>
            <a:r>
              <a:rPr kumimoji="0" lang="en-GB" sz="1400" b="0" i="0" u="none" strike="noStrike" kern="1200" cap="none" spc="0" normalizeH="0" baseline="0" noProof="0" err="1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schemaless</a:t>
            </a: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ingestion, cleaning, and graph model.</a:t>
            </a:r>
            <a:endParaRPr kumimoji="0" lang="en-LT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F4315D01-A389-4FE3-7763-A39BED2E0093}"/>
              </a:ext>
            </a:extLst>
          </p:cNvPr>
          <p:cNvSpPr txBox="1">
            <a:spLocks/>
          </p:cNvSpPr>
          <p:nvPr/>
        </p:nvSpPr>
        <p:spPr>
          <a:xfrm>
            <a:off x="8161346" y="2225751"/>
            <a:ext cx="2687647" cy="10552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6"/>
              </a:buClr>
              <a:buFontTx/>
              <a:buNone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C"/>
              </a:buClr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Explore how </a:t>
            </a:r>
            <a:r>
              <a:rPr kumimoji="0" lang="en-GB" sz="1400" b="0" i="0" u="none" strike="noStrike" kern="1200" cap="none" spc="0" normalizeH="0" baseline="0" noProof="0" err="1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CluedIn</a:t>
            </a: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uses AI for enrichment, deduplication, and intelligent linking.</a:t>
            </a:r>
            <a:endParaRPr kumimoji="0" lang="en-LT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14EE203B-A426-EED7-F886-AEF535E02C15}"/>
              </a:ext>
            </a:extLst>
          </p:cNvPr>
          <p:cNvSpPr txBox="1">
            <a:spLocks/>
          </p:cNvSpPr>
          <p:nvPr/>
        </p:nvSpPr>
        <p:spPr>
          <a:xfrm>
            <a:off x="4898700" y="5085623"/>
            <a:ext cx="2687647" cy="11549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6"/>
              </a:buClr>
              <a:buFontTx/>
              <a:buNone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C"/>
              </a:buClr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See how </a:t>
            </a:r>
            <a:r>
              <a:rPr kumimoji="0" lang="en-GB" sz="1400" b="0" i="0" u="none" strike="noStrike" kern="1200" cap="none" spc="0" normalizeH="0" baseline="0" noProof="0" err="1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CluedIn</a:t>
            </a: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works natively with Azure, Microsoft Purview, and Microsoft 365.</a:t>
            </a:r>
            <a:endParaRPr kumimoji="0" lang="en-LT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6FA3A2B9-1DD5-CC3D-93A8-450E33D3F6C7}"/>
              </a:ext>
            </a:extLst>
          </p:cNvPr>
          <p:cNvSpPr txBox="1">
            <a:spLocks/>
          </p:cNvSpPr>
          <p:nvPr/>
        </p:nvSpPr>
        <p:spPr>
          <a:xfrm>
            <a:off x="8161345" y="5368810"/>
            <a:ext cx="2687647" cy="11549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6"/>
              </a:buClr>
              <a:buFontTx/>
              <a:buNone/>
              <a:defRPr sz="18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/>
              </a:buClr>
              <a:buFontTx/>
              <a:buNone/>
              <a:defRPr sz="14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C"/>
              </a:buClr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Integrate </a:t>
            </a:r>
            <a:r>
              <a:rPr kumimoji="0" lang="en-GB" sz="1400" b="0" i="0" u="none" strike="noStrike" kern="1200" cap="none" spc="0" normalizeH="0" baseline="0" noProof="0" err="1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CluedIn</a:t>
            </a: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into modern pipelines using Databricks and Azure for advanced analytics.</a:t>
            </a:r>
            <a:endParaRPr kumimoji="0" lang="en-LT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5BAD325-3693-E1F0-09C5-25A12780111B}"/>
              </a:ext>
            </a:extLst>
          </p:cNvPr>
          <p:cNvGrpSpPr/>
          <p:nvPr/>
        </p:nvGrpSpPr>
        <p:grpSpPr>
          <a:xfrm>
            <a:off x="925258" y="2562140"/>
            <a:ext cx="528285" cy="502868"/>
            <a:chOff x="925258" y="2060306"/>
            <a:chExt cx="839661" cy="79926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307F96D-9ED3-9068-035C-13B982707A3C}"/>
                </a:ext>
              </a:extLst>
            </p:cNvPr>
            <p:cNvSpPr/>
            <p:nvPr/>
          </p:nvSpPr>
          <p:spPr>
            <a:xfrm>
              <a:off x="925258" y="2178532"/>
              <a:ext cx="681037" cy="68103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LT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314B8D-A037-FE3D-116A-BA34A1DFA423}"/>
                </a:ext>
              </a:extLst>
            </p:cNvPr>
            <p:cNvGrpSpPr/>
            <p:nvPr/>
          </p:nvGrpSpPr>
          <p:grpSpPr>
            <a:xfrm rot="2700000">
              <a:off x="981661" y="2060306"/>
              <a:ext cx="783258" cy="783258"/>
              <a:chOff x="7900737" y="1096903"/>
              <a:chExt cx="914400" cy="914400"/>
            </a:xfrm>
          </p:grpSpPr>
          <p:pic>
            <p:nvPicPr>
              <p:cNvPr id="21" name="Graphic 20" descr="Caret Up with solid fill">
                <a:extLst>
                  <a:ext uri="{FF2B5EF4-FFF2-40B4-BE49-F238E27FC236}">
                    <a16:creationId xmlns:a16="http://schemas.microsoft.com/office/drawing/2014/main" id="{3662D09E-4B18-4F3F-317F-3B5E767A3D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900737" y="1096903"/>
                <a:ext cx="914400" cy="914400"/>
              </a:xfrm>
              <a:prstGeom prst="rect">
                <a:avLst/>
              </a:prstGeom>
            </p:spPr>
          </p:pic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C6262C73-BC99-FF48-4595-FD04C9488755}"/>
                  </a:ext>
                </a:extLst>
              </p:cNvPr>
              <p:cNvCxnSpPr/>
              <p:nvPr/>
            </p:nvCxnSpPr>
            <p:spPr>
              <a:xfrm>
                <a:off x="8357937" y="1426568"/>
                <a:ext cx="0" cy="584734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43FCEB8-ED1B-3EC5-8387-9665B2140EDF}"/>
              </a:ext>
            </a:extLst>
          </p:cNvPr>
          <p:cNvSpPr txBox="1"/>
          <p:nvPr/>
        </p:nvSpPr>
        <p:spPr>
          <a:xfrm>
            <a:off x="828869" y="527058"/>
            <a:ext cx="18671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Training agenda</a:t>
            </a:r>
            <a:endParaRPr kumimoji="0" lang="en-LT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857F3D-3A2E-EB1E-1066-ACF50B660CD0}"/>
              </a:ext>
            </a:extLst>
          </p:cNvPr>
          <p:cNvSpPr/>
          <p:nvPr/>
        </p:nvSpPr>
        <p:spPr>
          <a:xfrm>
            <a:off x="4593314" y="298405"/>
            <a:ext cx="3197202" cy="2968070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6778D0-680B-05B4-1EA5-0F25303B2303}"/>
              </a:ext>
            </a:extLst>
          </p:cNvPr>
          <p:cNvSpPr/>
          <p:nvPr/>
        </p:nvSpPr>
        <p:spPr>
          <a:xfrm>
            <a:off x="4593314" y="3271804"/>
            <a:ext cx="3197202" cy="3085300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D60EA7-8B6A-106C-D33E-54DDA6558738}"/>
              </a:ext>
            </a:extLst>
          </p:cNvPr>
          <p:cNvSpPr/>
          <p:nvPr/>
        </p:nvSpPr>
        <p:spPr>
          <a:xfrm>
            <a:off x="7907747" y="3543566"/>
            <a:ext cx="3197202" cy="3085300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976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8CDB47-5A40-81D3-7088-9BE156317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8500" y="2902172"/>
            <a:ext cx="2135188" cy="679569"/>
          </a:xfrm>
        </p:spPr>
        <p:txBody>
          <a:bodyPr/>
          <a:lstStyle/>
          <a:p>
            <a:r>
              <a:rPr lang="en-LT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8CBB8-3595-2824-B04A-0B00FE24A1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59211" y="2239400"/>
            <a:ext cx="1570653" cy="679569"/>
          </a:xfrm>
        </p:spPr>
        <p:txBody>
          <a:bodyPr>
            <a:normAutofit/>
          </a:bodyPr>
          <a:lstStyle/>
          <a:p>
            <a:r>
              <a:rPr lang="en-LT"/>
              <a:t>Meet your team</a:t>
            </a:r>
          </a:p>
          <a:p>
            <a:endParaRPr lang="en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E6283-4649-DDFC-82F3-A020BF3A6E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73357" y="5264652"/>
            <a:ext cx="1756846" cy="679569"/>
          </a:xfrm>
        </p:spPr>
        <p:txBody>
          <a:bodyPr>
            <a:normAutofit fontScale="92500"/>
          </a:bodyPr>
          <a:lstStyle/>
          <a:p>
            <a:r>
              <a:rPr lang="en-LT"/>
              <a:t>Prepare for training session</a:t>
            </a:r>
          </a:p>
          <a:p>
            <a:endParaRPr lang="en-L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191CDC-7F0A-E64C-1DD3-FFC9A3277C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38454" y="2746537"/>
            <a:ext cx="1570653" cy="679569"/>
          </a:xfrm>
        </p:spPr>
        <p:txBody>
          <a:bodyPr>
            <a:normAutofit fontScale="77500" lnSpcReduction="20000"/>
          </a:bodyPr>
          <a:lstStyle/>
          <a:p>
            <a:r>
              <a:rPr lang="en-US" sz="2100"/>
              <a:t>Target audience and goals</a:t>
            </a:r>
            <a:endParaRPr lang="en-LT" sz="2100"/>
          </a:p>
          <a:p>
            <a:endParaRPr lang="en-LT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7C00500-344D-A89E-AEB9-2023702BE6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38454" y="5649994"/>
            <a:ext cx="1725767" cy="679569"/>
          </a:xfrm>
        </p:spPr>
        <p:txBody>
          <a:bodyPr>
            <a:normAutofit/>
          </a:bodyPr>
          <a:lstStyle/>
          <a:p>
            <a:r>
              <a:rPr lang="en-LT"/>
              <a:t>Key</a:t>
            </a:r>
            <a:br>
              <a:rPr lang="en-LT"/>
            </a:br>
            <a:r>
              <a:rPr lang="en-GB"/>
              <a:t>r</a:t>
            </a:r>
            <a:r>
              <a:rPr lang="en-LT"/>
              <a:t>esources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9809BD7-5C6A-9BB9-ECA3-AF001C6ED04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816553" y="4196687"/>
            <a:ext cx="1570653" cy="656699"/>
          </a:xfrm>
        </p:spPr>
        <p:txBody>
          <a:bodyPr>
            <a:normAutofit/>
          </a:bodyPr>
          <a:lstStyle/>
          <a:p>
            <a:r>
              <a:rPr lang="en-LT"/>
              <a:t>Training plan </a:t>
            </a:r>
            <a:r>
              <a:rPr lang="en-US"/>
              <a:t>overview</a:t>
            </a:r>
            <a:endParaRPr lang="en-LT"/>
          </a:p>
          <a:p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361923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CA1C5-B323-6BDC-D630-16F46D697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1C7CD-6E6A-C314-402C-C35DBF038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/>
              <a:t>01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35899-331A-9B8B-7250-C8E6B9EFCA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Meet your team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800730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110236-75F5-85CB-1600-BC6C77D01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6B3EAA8-30B9-F62F-18C7-F76DED796A01}"/>
              </a:ext>
            </a:extLst>
          </p:cNvPr>
          <p:cNvSpPr/>
          <p:nvPr/>
        </p:nvSpPr>
        <p:spPr>
          <a:xfrm>
            <a:off x="1185590" y="2701133"/>
            <a:ext cx="4658146" cy="2339614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schemeClr val="accent3"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55A9E-270B-48E7-4765-87A963B2E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76963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BD53AE-7240-4391-874D-1B91F412B7A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B1BD50-5C7E-3969-26D2-8EBDCEF0D81B}"/>
              </a:ext>
            </a:extLst>
          </p:cNvPr>
          <p:cNvSpPr txBox="1"/>
          <p:nvPr/>
        </p:nvSpPr>
        <p:spPr>
          <a:xfrm>
            <a:off x="2853045" y="3875993"/>
            <a:ext cx="2503125" cy="632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AI Customer Success Manager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439538-4DAE-CE9F-71DE-66BF2C8C799A}"/>
              </a:ext>
            </a:extLst>
          </p:cNvPr>
          <p:cNvSpPr txBox="1"/>
          <p:nvPr/>
        </p:nvSpPr>
        <p:spPr>
          <a:xfrm>
            <a:off x="2853045" y="3562337"/>
            <a:ext cx="2503125" cy="350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 Extrabold"/>
                <a:ea typeface="+mn-ea"/>
                <a:cs typeface="+mn-cs"/>
              </a:rPr>
              <a:t>Jocelyn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62175D-7EB3-5838-BEF8-04E4C5513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5327" y="3283207"/>
            <a:ext cx="1175465" cy="1175465"/>
          </a:xfrm>
          <a:prstGeom prst="rect">
            <a:avLst/>
          </a:prstGeom>
        </p:spPr>
      </p:pic>
      <p:sp>
        <p:nvSpPr>
          <p:cNvPr id="20" name="Rectangle: Rounded Corners 11">
            <a:extLst>
              <a:ext uri="{FF2B5EF4-FFF2-40B4-BE49-F238E27FC236}">
                <a16:creationId xmlns:a16="http://schemas.microsoft.com/office/drawing/2014/main" id="{F06BC1DA-658B-B413-9ABB-80907EAE5293}"/>
              </a:ext>
            </a:extLst>
          </p:cNvPr>
          <p:cNvSpPr/>
          <p:nvPr/>
        </p:nvSpPr>
        <p:spPr>
          <a:xfrm>
            <a:off x="6090650" y="2701133"/>
            <a:ext cx="4658146" cy="2339614"/>
          </a:xfrm>
          <a:prstGeom prst="roundRect">
            <a:avLst>
              <a:gd name="adj" fmla="val 4159"/>
            </a:avLst>
          </a:pr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schemeClr val="accent3"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2485DA-0954-0B14-3FD8-18AA737DB39E}"/>
              </a:ext>
            </a:extLst>
          </p:cNvPr>
          <p:cNvSpPr txBox="1"/>
          <p:nvPr/>
        </p:nvSpPr>
        <p:spPr>
          <a:xfrm>
            <a:off x="7758105" y="3875993"/>
            <a:ext cx="2503125" cy="350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AI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CluedIn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 Trainer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AFFD150-106E-23EC-CFAE-2A505B756FBF}"/>
              </a:ext>
            </a:extLst>
          </p:cNvPr>
          <p:cNvSpPr txBox="1"/>
          <p:nvPr/>
        </p:nvSpPr>
        <p:spPr>
          <a:xfrm>
            <a:off x="7758105" y="3562337"/>
            <a:ext cx="2503125" cy="350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37373A"/>
                </a:solidFill>
                <a:effectLst/>
                <a:uLnTx/>
                <a:uFillTx/>
                <a:latin typeface="Open Sans Extrabold"/>
                <a:ea typeface="+mn-ea"/>
                <a:cs typeface="+mn-cs"/>
              </a:rPr>
              <a:t>Matthew</a:t>
            </a:r>
          </a:p>
        </p:txBody>
      </p:sp>
      <p:pic>
        <p:nvPicPr>
          <p:cNvPr id="30" name="Picture 29" descr="A person smiling in a blue shirt&#10;&#10;AI-generated content may be incorrect.">
            <a:extLst>
              <a:ext uri="{FF2B5EF4-FFF2-40B4-BE49-F238E27FC236}">
                <a16:creationId xmlns:a16="http://schemas.microsoft.com/office/drawing/2014/main" id="{20618FD6-5080-7B9A-D95F-A1186AF24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387" y="3283207"/>
            <a:ext cx="1175465" cy="117546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FDBDAC2-7364-EC4A-6C96-E45FAF0DAB9D}"/>
              </a:ext>
            </a:extLst>
          </p:cNvPr>
          <p:cNvSpPr txBox="1"/>
          <p:nvPr/>
        </p:nvSpPr>
        <p:spPr>
          <a:xfrm>
            <a:off x="1130250" y="999023"/>
            <a:ext cx="68545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LT" sz="4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Meet your CluedIn Team!</a:t>
            </a:r>
          </a:p>
        </p:txBody>
      </p:sp>
      <p:sp>
        <p:nvSpPr>
          <p:cNvPr id="33" name="Rectangular Callout 32">
            <a:extLst>
              <a:ext uri="{FF2B5EF4-FFF2-40B4-BE49-F238E27FC236}">
                <a16:creationId xmlns:a16="http://schemas.microsoft.com/office/drawing/2014/main" id="{D1CB159C-9B75-3211-7C80-5123284776C6}"/>
              </a:ext>
            </a:extLst>
          </p:cNvPr>
          <p:cNvSpPr/>
          <p:nvPr/>
        </p:nvSpPr>
        <p:spPr>
          <a:xfrm rot="466491">
            <a:off x="8800165" y="1776540"/>
            <a:ext cx="2262571" cy="1302292"/>
          </a:xfrm>
          <a:prstGeom prst="wedgeRectCallout">
            <a:avLst>
              <a:gd name="adj1" fmla="val -20218"/>
              <a:gd name="adj2" fmla="val 70332"/>
            </a:avLst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5" name="Picture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0B9C6E06-69A6-B45F-F221-0E851DDF0A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945">
            <a:off x="8801150" y="1915712"/>
            <a:ext cx="22606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346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FDE4F-677E-ED5E-98F7-A75D60C16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T"/>
              <a:t>02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E2F84-7CD3-4F2E-0651-ED6FE39F04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Target audience and goals</a:t>
            </a:r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183694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Arrow: Right 16">
            <a:extLst>
              <a:ext uri="{FF2B5EF4-FFF2-40B4-BE49-F238E27FC236}">
                <a16:creationId xmlns:a16="http://schemas.microsoft.com/office/drawing/2014/main" id="{50B1FFDE-A911-2F66-44B1-764BEDBA2323}"/>
              </a:ext>
            </a:extLst>
          </p:cNvPr>
          <p:cNvSpPr/>
          <p:nvPr/>
        </p:nvSpPr>
        <p:spPr>
          <a:xfrm>
            <a:off x="5424707" y="2365200"/>
            <a:ext cx="1626118" cy="268070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0BC8DF06-B918-C48B-4F44-B69463710B1A}"/>
              </a:ext>
            </a:extLst>
          </p:cNvPr>
          <p:cNvSpPr/>
          <p:nvPr/>
        </p:nvSpPr>
        <p:spPr>
          <a:xfrm>
            <a:off x="5424707" y="3220347"/>
            <a:ext cx="1626118" cy="268070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CF4F7A-9E2B-CB89-FC74-E0CF73C9953D}"/>
              </a:ext>
            </a:extLst>
          </p:cNvPr>
          <p:cNvSpPr/>
          <p:nvPr/>
        </p:nvSpPr>
        <p:spPr>
          <a:xfrm>
            <a:off x="-1" y="0"/>
            <a:ext cx="6237767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834D0-2659-BD29-05F4-028FA12B8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79" y="687485"/>
            <a:ext cx="4359073" cy="82081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3200" b="1">
                <a:solidFill>
                  <a:schemeClr val="bg1"/>
                </a:solidFill>
              </a:rPr>
              <a:t>Who is this training designed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E12A2-0372-2D9B-C88F-AB1DACF87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348" y="2289897"/>
            <a:ext cx="4031659" cy="305421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GB" sz="1000" b="1"/>
              <a:t>Customer Success Manager</a:t>
            </a:r>
            <a:br>
              <a:rPr lang="en-GB" sz="1000"/>
            </a:br>
            <a:r>
              <a:rPr lang="en-GB" sz="1000"/>
              <a:t>Your main point of contact—here to ensure that you gain long-term value from CluedIn and receive full support with every new release</a:t>
            </a:r>
            <a:r>
              <a:rPr lang="en-US" sz="1000"/>
              <a:t>.</a:t>
            </a:r>
            <a:endParaRPr lang="en-GB" sz="1000" b="1"/>
          </a:p>
          <a:p>
            <a:pPr marL="0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GB" sz="1000" b="1"/>
              <a:t>CluedIn Trainer</a:t>
            </a:r>
            <a:br>
              <a:rPr lang="en-GB" sz="1000"/>
            </a:br>
            <a:r>
              <a:rPr lang="en-GB" sz="1000"/>
              <a:t>Your dedicated </a:t>
            </a:r>
            <a:r>
              <a:rPr lang="en-GB" sz="1000" err="1"/>
              <a:t>CluedIn</a:t>
            </a:r>
            <a:r>
              <a:rPr lang="en-GB" sz="1000"/>
              <a:t> expert—here to guide you through the practical part of the training, ensuring you gain a clear, hands-on understanding of </a:t>
            </a:r>
            <a:r>
              <a:rPr lang="en-GB" sz="1000" err="1"/>
              <a:t>CluedIn’s</a:t>
            </a:r>
            <a:r>
              <a:rPr lang="en-GB" sz="1000"/>
              <a:t> AI features and capabilities</a:t>
            </a:r>
            <a:r>
              <a:rPr lang="en-US" sz="1000"/>
              <a:t>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E0099B0-41E1-5BAA-9BD8-2479356FED2A}"/>
              </a:ext>
            </a:extLst>
          </p:cNvPr>
          <p:cNvSpPr txBox="1">
            <a:spLocks/>
          </p:cNvSpPr>
          <p:nvPr/>
        </p:nvSpPr>
        <p:spPr>
          <a:xfrm>
            <a:off x="1105137" y="2362715"/>
            <a:ext cx="3745159" cy="384424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2" rtl="0" eaLnBrk="1" latinLnBrk="0" hangingPunct="1">
              <a:lnSpc>
                <a:spcPts val="2800"/>
              </a:lnSpc>
              <a:spcBef>
                <a:spcPts val="999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2" indent="-228600" algn="l" defTabSz="914402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3" indent="-228600" algn="l" defTabSz="914402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399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4" indent="-228600" algn="l" defTabSz="914402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399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5" indent="-228600" algn="l" defTabSz="914402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399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7" indent="-228600" algn="l" defTabSz="91440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8" indent="-228600" algn="l" defTabSz="91440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9" indent="-228600" algn="l" defTabSz="91440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8" indent="-228600" algn="l" defTabSz="91440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2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Extrabold"/>
              </a:rPr>
              <a:t>Data Analyst / BA</a:t>
            </a:r>
            <a:b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Open Sans"/>
              </a:rPr>
            </a:b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2677C0">
                    <a:lumMod val="20000"/>
                    <a:lumOff val="80000"/>
                  </a:srgbClr>
                </a:solidFill>
                <a:effectLst/>
                <a:uLnTx/>
                <a:uFillTx/>
                <a:latin typeface="Open Sans"/>
              </a:rPr>
              <a:t>Understands how your data works and what’s needed to meet the business objectives</a:t>
            </a:r>
            <a:r>
              <a:rPr kumimoji="0" lang="en-GB" sz="1050" b="0" i="0" u="none" strike="noStrike" kern="1200" cap="none" spc="0" normalizeH="0" baseline="0" noProof="0">
                <a:ln>
                  <a:noFill/>
                </a:ln>
                <a:solidFill>
                  <a:srgbClr val="2677C0">
                    <a:lumMod val="20000"/>
                    <a:lumOff val="80000"/>
                  </a:srgbClr>
                </a:solidFill>
                <a:effectLst/>
                <a:uLnTx/>
                <a:uFillTx/>
                <a:latin typeface="Open Sans"/>
              </a:rPr>
              <a:t>, can provide requirements such as business rules.</a:t>
            </a:r>
          </a:p>
          <a:p>
            <a:pPr marL="0" marR="0" lvl="0" indent="0" algn="l" defTabSz="914402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Extrabold"/>
              </a:rPr>
              <a:t>Business User / Data Steward</a:t>
            </a:r>
            <a:br>
              <a:rPr kumimoji="0" lang="en-GB" sz="1400" b="1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Open Sans Extrabold"/>
              </a:rPr>
            </a:br>
            <a:r>
              <a:rPr kumimoji="0" lang="en-GB" sz="1050" b="0" i="0" u="none" strike="noStrike" kern="1200" cap="none" spc="0" normalizeH="0" baseline="0" noProof="0">
                <a:ln>
                  <a:noFill/>
                </a:ln>
                <a:solidFill>
                  <a:srgbClr val="2677C0">
                    <a:lumMod val="20000"/>
                    <a:lumOff val="80000"/>
                  </a:srgbClr>
                </a:solidFill>
                <a:effectLst/>
                <a:uLnTx/>
                <a:uFillTx/>
                <a:latin typeface="Open Sans"/>
              </a:rPr>
              <a:t>Responsible for leveraging CluedIn to continuously uplift your data quality.</a:t>
            </a:r>
          </a:p>
          <a:p>
            <a:pPr marL="0" marR="0" lvl="0" indent="0" algn="l" defTabSz="914402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br>
              <a:rPr kumimoji="0" lang="en-GB" sz="1600" b="1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Open Sans Extrabold"/>
              </a:rPr>
            </a:br>
            <a:r>
              <a:rPr lang="en-GB" sz="1100" b="1">
                <a:solidFill>
                  <a:srgbClr val="FFFFFF"/>
                </a:solidFill>
                <a:latin typeface="Open Sans Extrabold"/>
              </a:rPr>
              <a:t>Data Architect &amp; Data Engineer</a:t>
            </a:r>
            <a:br>
              <a:rPr lang="en-GB" sz="1200">
                <a:solidFill>
                  <a:srgbClr val="FFFFFF">
                    <a:lumMod val="50000"/>
                  </a:srgbClr>
                </a:solidFill>
              </a:rPr>
            </a:br>
            <a:r>
              <a:rPr lang="en-US" sz="1050">
                <a:solidFill>
                  <a:srgbClr val="2677C0">
                    <a:lumMod val="20000"/>
                    <a:lumOff val="80000"/>
                  </a:srgbClr>
                </a:solidFill>
              </a:rPr>
              <a:t>Understands your data and what needs to be brought together to support the business objectives. </a:t>
            </a:r>
          </a:p>
          <a:p>
            <a:pPr marL="0" lvl="0" indent="0">
              <a:lnSpc>
                <a:spcPct val="120000"/>
              </a:lnSpc>
              <a:spcBef>
                <a:spcPts val="1200"/>
              </a:spcBef>
              <a:buClr>
                <a:srgbClr val="64CFBA"/>
              </a:buClr>
              <a:buNone/>
              <a:defRPr/>
            </a:pPr>
            <a:r>
              <a:rPr lang="en-GB" sz="1100" b="1">
                <a:solidFill>
                  <a:srgbClr val="FFFFFF"/>
                </a:solidFill>
                <a:latin typeface="Open Sans Extrabold"/>
              </a:rPr>
              <a:t>Product Owner</a:t>
            </a:r>
            <a:br>
              <a:rPr lang="en-GB" sz="1200">
                <a:solidFill>
                  <a:srgbClr val="FFFFFF">
                    <a:lumMod val="50000"/>
                  </a:srgbClr>
                </a:solidFill>
              </a:rPr>
            </a:br>
            <a:r>
              <a:rPr lang="en-US" sz="1050">
                <a:solidFill>
                  <a:srgbClr val="2677C0">
                    <a:lumMod val="20000"/>
                    <a:lumOff val="80000"/>
                  </a:srgbClr>
                </a:solidFill>
              </a:rPr>
              <a:t>Understands business objectives, becomes familiar with </a:t>
            </a:r>
            <a:r>
              <a:rPr lang="en-US" sz="1050" err="1">
                <a:solidFill>
                  <a:srgbClr val="2677C0">
                    <a:lumMod val="20000"/>
                    <a:lumOff val="80000"/>
                  </a:srgbClr>
                </a:solidFill>
              </a:rPr>
              <a:t>CluedIn</a:t>
            </a:r>
            <a:r>
              <a:rPr lang="en-US" sz="1050">
                <a:solidFill>
                  <a:srgbClr val="2677C0">
                    <a:lumMod val="20000"/>
                    <a:lumOff val="80000"/>
                  </a:srgbClr>
                </a:solidFill>
              </a:rPr>
              <a:t> functionality, and makes day-to-day decisions. </a:t>
            </a:r>
          </a:p>
          <a:p>
            <a:pPr marL="0" lvl="0" indent="0">
              <a:lnSpc>
                <a:spcPct val="120000"/>
              </a:lnSpc>
              <a:spcBef>
                <a:spcPts val="1200"/>
              </a:spcBef>
              <a:buClr>
                <a:srgbClr val="64CFBA"/>
              </a:buClr>
              <a:buNone/>
              <a:defRPr/>
            </a:pPr>
            <a:r>
              <a:rPr lang="en-GB" sz="1100" b="1">
                <a:solidFill>
                  <a:srgbClr val="FFFFFF"/>
                </a:solidFill>
                <a:latin typeface="Open Sans Extrabold"/>
              </a:rPr>
              <a:t>Project/Delivery Manager</a:t>
            </a:r>
            <a:br>
              <a:rPr lang="en-GB" sz="1400">
                <a:solidFill>
                  <a:srgbClr val="FFFFFF">
                    <a:lumMod val="50000"/>
                  </a:srgbClr>
                </a:solidFill>
              </a:rPr>
            </a:br>
            <a:r>
              <a:rPr lang="en-US" sz="1100">
                <a:solidFill>
                  <a:srgbClr val="2677C0">
                    <a:lumMod val="20000"/>
                    <a:lumOff val="80000"/>
                  </a:srgbClr>
                </a:solidFill>
              </a:rPr>
              <a:t>Understands business </a:t>
            </a:r>
            <a:r>
              <a:rPr lang="en-GB" sz="1100">
                <a:solidFill>
                  <a:srgbClr val="2677C0">
                    <a:lumMod val="20000"/>
                    <a:lumOff val="80000"/>
                  </a:srgbClr>
                </a:solidFill>
              </a:rPr>
              <a:t>milestones and deadlines, is able to monitor risks/issues and act upon escalations.</a:t>
            </a:r>
            <a:endParaRPr lang="en-GB" sz="1100" b="1">
              <a:solidFill>
                <a:srgbClr val="FFFFFF"/>
              </a:solidFill>
            </a:endParaRPr>
          </a:p>
          <a:p>
            <a:pPr marL="0" indent="0">
              <a:lnSpc>
                <a:spcPct val="120000"/>
              </a:lnSpc>
              <a:spcBef>
                <a:spcPts val="1200"/>
              </a:spcBef>
              <a:buClr>
                <a:srgbClr val="64CFBA"/>
              </a:buClr>
              <a:buNone/>
              <a:defRPr/>
            </a:pPr>
            <a:endParaRPr lang="en-US" sz="1050">
              <a:solidFill>
                <a:srgbClr val="2677C0">
                  <a:lumMod val="20000"/>
                  <a:lumOff val="80000"/>
                </a:srgbClr>
              </a:solidFill>
            </a:endParaRPr>
          </a:p>
          <a:p>
            <a:pPr marL="0" marR="0" lvl="0" indent="0" algn="l" defTabSz="914402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srgbClr val="2677C0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</a:endParaRPr>
          </a:p>
          <a:p>
            <a:pPr marL="0" marR="0" lvl="0" indent="0" algn="l" defTabSz="914402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64CFBA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1200" b="1" i="0" u="none" strike="noStrike" kern="1200" cap="none" spc="0" normalizeH="0" baseline="0" noProof="0">
              <a:ln>
                <a:noFill/>
              </a:ln>
              <a:solidFill>
                <a:srgbClr val="2677C0">
                  <a:lumMod val="20000"/>
                  <a:lumOff val="80000"/>
                </a:srgbClr>
              </a:solidFill>
              <a:effectLst/>
              <a:uLnTx/>
              <a:uFillTx/>
              <a:latin typeface="Open Sans Extrabold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27FA007A-B332-81B3-403E-678C10E84BBD}"/>
              </a:ext>
            </a:extLst>
          </p:cNvPr>
          <p:cNvSpPr/>
          <p:nvPr/>
        </p:nvSpPr>
        <p:spPr>
          <a:xfrm>
            <a:off x="-1" y="2435297"/>
            <a:ext cx="936316" cy="270554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C9D79323-60F8-F29B-EC88-3AF9ED28D56E}"/>
              </a:ext>
            </a:extLst>
          </p:cNvPr>
          <p:cNvSpPr/>
          <p:nvPr/>
        </p:nvSpPr>
        <p:spPr>
          <a:xfrm>
            <a:off x="-1" y="3172408"/>
            <a:ext cx="936316" cy="270554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0E0925-FA80-F884-BB65-2936B617F669}"/>
              </a:ext>
            </a:extLst>
          </p:cNvPr>
          <p:cNvSpPr txBox="1"/>
          <p:nvPr/>
        </p:nvSpPr>
        <p:spPr>
          <a:xfrm>
            <a:off x="6867934" y="1766230"/>
            <a:ext cx="43590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>
                <a:ln>
                  <a:noFill/>
                </a:ln>
                <a:solidFill>
                  <a:srgbClr val="37373A">
                    <a:lumMod val="50000"/>
                  </a:srgbClr>
                </a:solidFill>
                <a:effectLst/>
                <a:uLnTx/>
                <a:uFillTx/>
                <a:latin typeface="Open Sans"/>
              </a:rPr>
              <a:t>Who we bring to help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37373A">
                  <a:lumMod val="50000"/>
                </a:srgbClr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0D944F07-6E0A-1FFA-3CAB-38F2CE96E10E}"/>
              </a:ext>
            </a:extLst>
          </p:cNvPr>
          <p:cNvSpPr/>
          <p:nvPr/>
        </p:nvSpPr>
        <p:spPr>
          <a:xfrm>
            <a:off x="-1" y="4180074"/>
            <a:ext cx="936316" cy="270554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831BD76D-4B3F-608F-D89B-5AAFB08F43B1}"/>
              </a:ext>
            </a:extLst>
          </p:cNvPr>
          <p:cNvSpPr/>
          <p:nvPr/>
        </p:nvSpPr>
        <p:spPr>
          <a:xfrm>
            <a:off x="0" y="4840533"/>
            <a:ext cx="960614" cy="270554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1D5EE083-62E1-FBF4-B3E9-5F824719CBDA}"/>
              </a:ext>
            </a:extLst>
          </p:cNvPr>
          <p:cNvSpPr txBox="1">
            <a:spLocks/>
          </p:cNvSpPr>
          <p:nvPr/>
        </p:nvSpPr>
        <p:spPr>
          <a:xfrm>
            <a:off x="8610600" y="6176963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BD53AE-7240-4391-874D-1B91F412B7A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A8CDED"/>
                </a:solidFill>
                <a:effectLst/>
                <a:uLnTx/>
                <a:uFillTx/>
                <a:latin typeface="Open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A8CDED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6" name="Rectangle: Rounded Corners 2">
            <a:extLst>
              <a:ext uri="{FF2B5EF4-FFF2-40B4-BE49-F238E27FC236}">
                <a16:creationId xmlns:a16="http://schemas.microsoft.com/office/drawing/2014/main" id="{F244BEA2-8A89-1181-BA0B-7822BF7C0770}"/>
              </a:ext>
            </a:extLst>
          </p:cNvPr>
          <p:cNvSpPr/>
          <p:nvPr/>
        </p:nvSpPr>
        <p:spPr>
          <a:xfrm>
            <a:off x="6867934" y="5129983"/>
            <a:ext cx="4359073" cy="862850"/>
          </a:xfrm>
          <a:prstGeom prst="roundRect">
            <a:avLst>
              <a:gd name="adj" fmla="val 7345"/>
            </a:avLst>
          </a:prstGeom>
          <a:solidFill>
            <a:srgbClr val="ACB3F1">
              <a:alpha val="3372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 Extrabold"/>
              </a:rPr>
              <a:t>	Multiple roles can be covered by the same 	person. </a:t>
            </a: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"/>
              </a:rPr>
              <a:t>These </a:t>
            </a:r>
            <a:r>
              <a:rPr lang="en-US" sz="1100">
                <a:solidFill>
                  <a:schemeClr val="tx2"/>
                </a:solidFill>
                <a:latin typeface="Open Sans"/>
              </a:rPr>
              <a:t>are just </a:t>
            </a: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"/>
              </a:rPr>
              <a:t>our recommendations.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Open Sans"/>
              <a:cs typeface="Arial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F6EE9A9-0DF1-A907-F7E7-A01193F37C45}"/>
              </a:ext>
            </a:extLst>
          </p:cNvPr>
          <p:cNvSpPr/>
          <p:nvPr/>
        </p:nvSpPr>
        <p:spPr>
          <a:xfrm>
            <a:off x="0" y="5561408"/>
            <a:ext cx="960614" cy="270554"/>
          </a:xfrm>
          <a:prstGeom prst="rightArrow">
            <a:avLst>
              <a:gd name="adj1" fmla="val 100000"/>
              <a:gd name="adj2" fmla="val 3990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</a:endParaRPr>
          </a:p>
        </p:txBody>
      </p:sp>
      <p:pic>
        <p:nvPicPr>
          <p:cNvPr id="8" name="Graphic 7" descr="Information with solid fill">
            <a:extLst>
              <a:ext uri="{FF2B5EF4-FFF2-40B4-BE49-F238E27FC236}">
                <a16:creationId xmlns:a16="http://schemas.microsoft.com/office/drawing/2014/main" id="{6D4924E6-DDA0-A134-B6CA-F8F81D5D09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07066" y="5344291"/>
            <a:ext cx="434233" cy="43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42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972F4A62-C835-A963-6512-A47691EE9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0" t="48" r="9226" b="10224"/>
          <a:stretch>
            <a:fillRect/>
          </a:stretch>
        </p:blipFill>
        <p:spPr>
          <a:xfrm flipH="1">
            <a:off x="0" y="-1"/>
            <a:ext cx="6229184" cy="68580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0DBF767-DE87-B8DF-E18C-FB5D2F1C5164}"/>
              </a:ext>
            </a:extLst>
          </p:cNvPr>
          <p:cNvSpPr/>
          <p:nvPr/>
        </p:nvSpPr>
        <p:spPr>
          <a:xfrm rot="10800000">
            <a:off x="0" y="-3669"/>
            <a:ext cx="6229184" cy="4282899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99000">
                <a:schemeClr val="tx1">
                  <a:lumMod val="95000"/>
                  <a:lumOff val="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5EF08D-9F85-01F4-220F-A2F7F8EB6B72}"/>
              </a:ext>
            </a:extLst>
          </p:cNvPr>
          <p:cNvSpPr txBox="1"/>
          <p:nvPr/>
        </p:nvSpPr>
        <p:spPr>
          <a:xfrm>
            <a:off x="6701225" y="1635369"/>
            <a:ext cx="4888660" cy="1822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80"/>
              </a:lnSpc>
            </a:pPr>
            <a:r>
              <a:rPr lang="en-GB" sz="1400">
                <a:latin typeface="Arial" panose="020B0604020202020204" pitchFamily="34" charset="0"/>
                <a:cs typeface="Arial" panose="020B0604020202020204" pitchFamily="34" charset="0"/>
              </a:rPr>
              <a:t>This training plan is designed to give </a:t>
            </a:r>
            <a:br>
              <a:rPr lang="en-GB" sz="14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400">
                <a:latin typeface="Arial" panose="020B0604020202020204" pitchFamily="34" charset="0"/>
                <a:cs typeface="Arial" panose="020B0604020202020204" pitchFamily="34" charset="0"/>
              </a:rPr>
              <a:t>you a comprehensive overview of </a:t>
            </a:r>
            <a:r>
              <a:rPr lang="en-GB" sz="1400" err="1">
                <a:latin typeface="Arial" panose="020B0604020202020204" pitchFamily="34" charset="0"/>
                <a:cs typeface="Arial" panose="020B0604020202020204" pitchFamily="34" charset="0"/>
              </a:rPr>
              <a:t>CluedIn’s</a:t>
            </a:r>
            <a:r>
              <a:rPr lang="en-GB" sz="1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GB" sz="14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400">
                <a:latin typeface="Arial" panose="020B0604020202020204" pitchFamily="34" charset="0"/>
                <a:cs typeface="Arial" panose="020B0604020202020204" pitchFamily="34" charset="0"/>
              </a:rPr>
              <a:t>core AI features and the business benefits they deliver.</a:t>
            </a:r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680"/>
              </a:lnSpc>
            </a:pPr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680"/>
              </a:lnSpc>
            </a:pPr>
            <a:r>
              <a:rPr lang="en-GB" sz="1400">
                <a:latin typeface="Arial" panose="020B0604020202020204" pitchFamily="34" charset="0"/>
                <a:cs typeface="Arial" panose="020B0604020202020204" pitchFamily="34" charset="0"/>
              </a:rPr>
              <a:t>Your </a:t>
            </a:r>
            <a:r>
              <a:rPr lang="en-GB" sz="1400" err="1">
                <a:latin typeface="Arial" panose="020B0604020202020204" pitchFamily="34" charset="0"/>
                <a:cs typeface="Arial" panose="020B0604020202020204" pitchFamily="34" charset="0"/>
              </a:rPr>
              <a:t>CluedIn</a:t>
            </a:r>
            <a:r>
              <a:rPr lang="en-GB" sz="1400">
                <a:latin typeface="Arial" panose="020B0604020202020204" pitchFamily="34" charset="0"/>
                <a:cs typeface="Arial" panose="020B0604020202020204" pitchFamily="34" charset="0"/>
              </a:rPr>
              <a:t> Trainer will guide you through a structured learning path, helping you build the skills to independently apply </a:t>
            </a:r>
            <a:r>
              <a:rPr lang="en-GB" sz="1400" err="1">
                <a:latin typeface="Arial" panose="020B0604020202020204" pitchFamily="34" charset="0"/>
                <a:cs typeface="Arial" panose="020B0604020202020204" pitchFamily="34" charset="0"/>
              </a:rPr>
              <a:t>CluedIn</a:t>
            </a:r>
            <a:r>
              <a:rPr lang="en-GB" sz="1400">
                <a:latin typeface="Arial" panose="020B0604020202020204" pitchFamily="34" charset="0"/>
                <a:cs typeface="Arial" panose="020B0604020202020204" pitchFamily="34" charset="0"/>
              </a:rPr>
              <a:t> AI capabilities to your own data challenges.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ts val="16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4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6722D6-D177-38A5-7510-70EB25823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486" y="785344"/>
            <a:ext cx="4556612" cy="1712196"/>
          </a:xfrm>
        </p:spPr>
        <p:txBody>
          <a:bodyPr>
            <a:normAutofit/>
          </a:bodyPr>
          <a:lstStyle/>
          <a:p>
            <a:pPr>
              <a:lnSpc>
                <a:spcPts val="4800"/>
              </a:lnSpc>
            </a:pPr>
            <a:r>
              <a:rPr lang="en-US" sz="4800">
                <a:solidFill>
                  <a:schemeClr val="bg1"/>
                </a:solidFill>
              </a:rPr>
              <a:t>Training</a:t>
            </a:r>
            <a:br>
              <a:rPr lang="en-US" sz="4800">
                <a:solidFill>
                  <a:schemeClr val="bg1"/>
                </a:solidFill>
              </a:rPr>
            </a:br>
            <a:r>
              <a:rPr lang="en-US" sz="4800">
                <a:solidFill>
                  <a:schemeClr val="bg1"/>
                </a:solidFill>
              </a:rPr>
              <a:t>Goal</a:t>
            </a:r>
          </a:p>
        </p:txBody>
      </p:sp>
      <p:sp>
        <p:nvSpPr>
          <p:cNvPr id="11" name="Rectangle: Rounded Corners 2">
            <a:extLst>
              <a:ext uri="{FF2B5EF4-FFF2-40B4-BE49-F238E27FC236}">
                <a16:creationId xmlns:a16="http://schemas.microsoft.com/office/drawing/2014/main" id="{28D4B812-07BB-E851-24C9-D5A2A055572B}"/>
              </a:ext>
            </a:extLst>
          </p:cNvPr>
          <p:cNvSpPr/>
          <p:nvPr/>
        </p:nvSpPr>
        <p:spPr>
          <a:xfrm>
            <a:off x="6789761" y="4075541"/>
            <a:ext cx="4633415" cy="2188781"/>
          </a:xfrm>
          <a:prstGeom prst="roundRect">
            <a:avLst>
              <a:gd name="adj" fmla="val 7345"/>
            </a:avLst>
          </a:prstGeom>
          <a:solidFill>
            <a:srgbClr val="ACB3F1">
              <a:alpha val="3372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 Extrabold"/>
              </a:rPr>
              <a:t>	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Open Sans"/>
              <a:cs typeface="Arial"/>
            </a:endParaRPr>
          </a:p>
        </p:txBody>
      </p:sp>
      <p:pic>
        <p:nvPicPr>
          <p:cNvPr id="12" name="Graphic 11" descr="Information with solid fill">
            <a:extLst>
              <a:ext uri="{FF2B5EF4-FFF2-40B4-BE49-F238E27FC236}">
                <a16:creationId xmlns:a16="http://schemas.microsoft.com/office/drawing/2014/main" id="{38F5148F-FE6C-0846-6BE8-C1973DA17B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59300" y="4388416"/>
            <a:ext cx="367439" cy="3674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1340B1-CAD3-24D3-80CA-328C30CFDBF3}"/>
              </a:ext>
            </a:extLst>
          </p:cNvPr>
          <p:cNvSpPr txBox="1"/>
          <p:nvPr/>
        </p:nvSpPr>
        <p:spPr>
          <a:xfrm>
            <a:off x="7103183" y="4816353"/>
            <a:ext cx="4190339" cy="848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540"/>
              </a:lnSpc>
            </a:pPr>
            <a:r>
              <a:rPr lang="en-US" sz="1200" b="1">
                <a:solidFill>
                  <a:schemeClr val="tx2"/>
                </a:solidFill>
              </a:rPr>
              <a:t>Note: </a:t>
            </a:r>
            <a:r>
              <a:rPr lang="en-GB" sz="1200">
                <a:solidFill>
                  <a:schemeClr val="tx2"/>
                </a:solidFill>
              </a:rPr>
              <a:t>This training is intended to build a solid understanding of the </a:t>
            </a:r>
            <a:r>
              <a:rPr lang="en-GB" sz="1200" err="1">
                <a:solidFill>
                  <a:schemeClr val="tx2"/>
                </a:solidFill>
              </a:rPr>
              <a:t>CluedIn’s</a:t>
            </a:r>
            <a:r>
              <a:rPr lang="en-GB" sz="1200">
                <a:solidFill>
                  <a:schemeClr val="tx2"/>
                </a:solidFill>
              </a:rPr>
              <a:t> AI capabilities. For a full overview of </a:t>
            </a:r>
            <a:r>
              <a:rPr lang="en-GB" sz="1200" err="1">
                <a:solidFill>
                  <a:schemeClr val="tx2"/>
                </a:solidFill>
              </a:rPr>
              <a:t>CluedIn</a:t>
            </a:r>
            <a:r>
              <a:rPr lang="en-GB" sz="1200">
                <a:solidFill>
                  <a:schemeClr val="tx2"/>
                </a:solidFill>
              </a:rPr>
              <a:t> features, refer to the </a:t>
            </a:r>
            <a:r>
              <a:rPr lang="en-GB" sz="1200" err="1">
                <a:solidFill>
                  <a:schemeClr val="tx2"/>
                </a:solidFill>
              </a:rPr>
              <a:t>CluedIn</a:t>
            </a:r>
            <a:r>
              <a:rPr lang="en-GB" sz="1200">
                <a:solidFill>
                  <a:schemeClr val="tx2"/>
                </a:solidFill>
              </a:rPr>
              <a:t> Fundamentals training.</a:t>
            </a:r>
            <a:endParaRPr lang="en-US" sz="1200">
              <a:solidFill>
                <a:schemeClr val="tx2"/>
              </a:solidFill>
            </a:endParaRPr>
          </a:p>
        </p:txBody>
      </p:sp>
      <p:pic>
        <p:nvPicPr>
          <p:cNvPr id="13" name="Picture 16">
            <a:extLst>
              <a:ext uri="{FF2B5EF4-FFF2-40B4-BE49-F238E27FC236}">
                <a16:creationId xmlns:a16="http://schemas.microsoft.com/office/drawing/2014/main" id="{7DB6AB27-6585-402A-CB22-D34CAEB4C95C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38200" y="5996645"/>
            <a:ext cx="956398" cy="3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854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1C78ED-F701-5370-642D-BC52827A9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T"/>
              <a:t>03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3C3E4C-7443-58AB-87BB-E6A1A028E5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LT"/>
              <a:t>Training </a:t>
            </a:r>
            <a:r>
              <a:rPr lang="en-US"/>
              <a:t>plan</a:t>
            </a:r>
            <a:r>
              <a:rPr lang="en-LT"/>
              <a:t> overview</a:t>
            </a:r>
          </a:p>
        </p:txBody>
      </p:sp>
    </p:spTree>
    <p:extLst>
      <p:ext uri="{BB962C8B-B14F-4D97-AF65-F5344CB8AC3E}">
        <p14:creationId xmlns:p14="http://schemas.microsoft.com/office/powerpoint/2010/main" val="3664900531"/>
      </p:ext>
    </p:extLst>
  </p:cSld>
  <p:clrMapOvr>
    <a:masterClrMapping/>
  </p:clrMapOvr>
</p:sld>
</file>

<file path=ppt/theme/theme1.xml><?xml version="1.0" encoding="utf-8"?>
<a:theme xmlns:a="http://schemas.openxmlformats.org/drawingml/2006/main" name="CluedIn-theme-2025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heme-2025" id="{267905ED-446D-714C-B32E-B3F20864594D}" vid="{40375CDF-7EDD-0E4C-B0DD-C2926B597CDF}"/>
    </a:ext>
  </a:extLst>
</a:theme>
</file>

<file path=ppt/theme/theme2.xml><?xml version="1.0" encoding="utf-8"?>
<a:theme xmlns:a="http://schemas.openxmlformats.org/drawingml/2006/main" name="CluedIn-Training-Template">
  <a:themeElements>
    <a:clrScheme name="CluedIn-2025">
      <a:dk1>
        <a:srgbClr val="000000"/>
      </a:dk1>
      <a:lt1>
        <a:srgbClr val="FFFFFF"/>
      </a:lt1>
      <a:dk2>
        <a:srgbClr val="102B4F"/>
      </a:dk2>
      <a:lt2>
        <a:srgbClr val="D4E8FB"/>
      </a:lt2>
      <a:accent1>
        <a:srgbClr val="13F097"/>
      </a:accent1>
      <a:accent2>
        <a:srgbClr val="59A6F2"/>
      </a:accent2>
      <a:accent3>
        <a:srgbClr val="ACB3F1"/>
      </a:accent3>
      <a:accent4>
        <a:srgbClr val="FFE545"/>
      </a:accent4>
      <a:accent5>
        <a:srgbClr val="FFCDCE"/>
      </a:accent5>
      <a:accent6>
        <a:srgbClr val="EBECEC"/>
      </a:accent6>
      <a:hlink>
        <a:srgbClr val="55A3F2"/>
      </a:hlink>
      <a:folHlink>
        <a:srgbClr val="3260B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uedIn-Training-Template" id="{4AB2BF91-4B3B-42C1-80D3-522EA1E16EF3}" vid="{39B73A42-8235-443F-B85A-81DD6BCA187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676</Words>
  <Application>Microsoft Office PowerPoint</Application>
  <PresentationFormat>Widescreen</PresentationFormat>
  <Paragraphs>95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Aptos</vt:lpstr>
      <vt:lpstr>Arial</vt:lpstr>
      <vt:lpstr>Calibri</vt:lpstr>
      <vt:lpstr>Open Sans</vt:lpstr>
      <vt:lpstr>Open Sans bold</vt:lpstr>
      <vt:lpstr>Open Sans Extrabold</vt:lpstr>
      <vt:lpstr>CluedIn-theme-2025</vt:lpstr>
      <vt:lpstr>CluedIn-Training-Template</vt:lpstr>
      <vt:lpstr>PowerPoint Presentation</vt:lpstr>
      <vt:lpstr>PowerPoint Presentation</vt:lpstr>
      <vt:lpstr>PowerPoint Presentation</vt:lpstr>
      <vt:lpstr>01</vt:lpstr>
      <vt:lpstr>PowerPoint Presentation</vt:lpstr>
      <vt:lpstr>02</vt:lpstr>
      <vt:lpstr>Who is this training designed for?</vt:lpstr>
      <vt:lpstr>Training Goal</vt:lpstr>
      <vt:lpstr>03</vt:lpstr>
      <vt:lpstr>PowerPoint Presentation</vt:lpstr>
      <vt:lpstr>04</vt:lpstr>
      <vt:lpstr>How to prepare for the training sessions:</vt:lpstr>
      <vt:lpstr>Key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Margeaux dos Santos</dc:creator>
  <cp:lastModifiedBy>Iryna Sushko</cp:lastModifiedBy>
  <cp:revision>2</cp:revision>
  <dcterms:created xsi:type="dcterms:W3CDTF">2025-09-09T09:57:06Z</dcterms:created>
  <dcterms:modified xsi:type="dcterms:W3CDTF">2025-10-06T15:31:35Z</dcterms:modified>
</cp:coreProperties>
</file>

<file path=docProps/thumbnail.jpeg>
</file>